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7" r:id="rId9"/>
    <p:sldId id="261" r:id="rId10"/>
    <p:sldId id="262" r:id="rId11"/>
    <p:sldId id="263" r:id="rId12"/>
    <p:sldId id="264" r:id="rId13"/>
    <p:sldId id="269" r:id="rId14"/>
    <p:sldId id="265" r:id="rId15"/>
  </p:sldIdLst>
  <p:sldSz cx="18288000" cy="10287000"/>
  <p:notesSz cx="6858000" cy="9144000"/>
  <p:embeddedFontLst>
    <p:embeddedFont>
      <p:font typeface="Inter Bold" panose="020B0604020202020204" charset="0"/>
      <p:regular r:id="rId17"/>
    </p:embeddedFont>
    <p:embeddedFont>
      <p:font typeface="Verdana Pro" panose="020B0604030504040204" pitchFamily="34" charset="0"/>
      <p:regular r:id="rId18"/>
      <p:bold r:id="rId19"/>
      <p:italic r:id="rId20"/>
      <p:boldItalic r:id="rId21"/>
    </p:embeddedFont>
    <p:embeddedFont>
      <p:font typeface="Verdana Pro Bold" panose="020B0804030504040204" charset="0"/>
      <p:regular r:id="rId22"/>
    </p:embeddedFont>
    <p:embeddedFont>
      <p:font typeface="Verdana Pro Heavy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65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A0809-661E-401E-A626-1A33FCC11CCE}" type="datetimeFigureOut">
              <a:rPr lang="hu-HU" smtClean="0"/>
              <a:t>2025. 06. 11.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E403D-5E0F-4DA9-B698-AA1D5DF3C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48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E403D-5E0F-4DA9-B698-AA1D5DF3CB2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37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E403D-5E0F-4DA9-B698-AA1D5DF3CB2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31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02501" y="1181100"/>
            <a:ext cx="18693002" cy="366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000"/>
              </a:lnSpc>
            </a:pPr>
            <a:r>
              <a:rPr lang="hu-HU" sz="15000" spc="-300" dirty="0">
                <a:solidFill>
                  <a:srgbClr val="8C52FF"/>
                </a:solidFill>
                <a:latin typeface="Inter Bold" panose="020B0604020202020204" charset="0"/>
                <a:ea typeface="Inter Bold" panose="020B0604020202020204" charset="0"/>
                <a:cs typeface="Inter Bold"/>
                <a:sym typeface="Inter Bold"/>
              </a:rPr>
              <a:t>KÉPERNYŐ KLUB</a:t>
            </a:r>
            <a:br>
              <a:rPr lang="hu-HU" sz="15000" spc="-300" dirty="0">
                <a:solidFill>
                  <a:srgbClr val="8C52FF"/>
                </a:solidFill>
                <a:latin typeface="Inter Bold" panose="020B0604020202020204" charset="0"/>
                <a:ea typeface="Inter Bold" panose="020B0604020202020204" charset="0"/>
                <a:cs typeface="Inter Bold"/>
                <a:sym typeface="Inter Bold"/>
              </a:rPr>
            </a:br>
            <a:r>
              <a:rPr lang="hu-HU" sz="10000" spc="-300" dirty="0">
                <a:solidFill>
                  <a:srgbClr val="8C52FF"/>
                </a:solidFill>
                <a:latin typeface="Inter Bold" panose="020B0604020202020204" charset="0"/>
                <a:ea typeface="Inter Bold" panose="020B0604020202020204" charset="0"/>
                <a:cs typeface="Inter Bold"/>
                <a:sym typeface="Inter Bold"/>
              </a:rPr>
              <a:t>INGYENES ELSŐ ALKALOM</a:t>
            </a:r>
          </a:p>
        </p:txBody>
      </p:sp>
      <p:sp>
        <p:nvSpPr>
          <p:cNvPr id="3" name="Freeform 3"/>
          <p:cNvSpPr/>
          <p:nvPr/>
        </p:nvSpPr>
        <p:spPr>
          <a:xfrm>
            <a:off x="7144610" y="6509938"/>
            <a:ext cx="4542245" cy="8972336"/>
          </a:xfrm>
          <a:custGeom>
            <a:avLst/>
            <a:gdLst/>
            <a:ahLst/>
            <a:cxnLst/>
            <a:rect l="l" t="t" r="r" b="b"/>
            <a:pathLst>
              <a:path w="4542245" h="8972336">
                <a:moveTo>
                  <a:pt x="0" y="0"/>
                </a:moveTo>
                <a:lnTo>
                  <a:pt x="4542246" y="0"/>
                </a:lnTo>
                <a:lnTo>
                  <a:pt x="4542246" y="8972337"/>
                </a:lnTo>
                <a:lnTo>
                  <a:pt x="0" y="8972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577982" y="8703755"/>
            <a:ext cx="5288903" cy="1109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4"/>
              </a:lnSpc>
            </a:pPr>
            <a:r>
              <a:rPr lang="en-US" sz="2499" b="1" spc="-74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DIGITÁLIS TUDÁS MINDEN KOROSZTÁLY SZÁMÁRA</a:t>
            </a:r>
          </a:p>
          <a:p>
            <a:pPr algn="l">
              <a:lnSpc>
                <a:spcPts val="2045"/>
              </a:lnSpc>
            </a:pPr>
            <a:endParaRPr lang="en-US" sz="2499" b="1" spc="-74" dirty="0">
              <a:solidFill>
                <a:srgbClr val="8C52FF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0" lvl="0" indent="0" algn="l">
              <a:lnSpc>
                <a:spcPts val="2045"/>
              </a:lnSpc>
            </a:pPr>
            <a:endParaRPr lang="en-US" sz="2499" b="1" spc="-74" dirty="0">
              <a:solidFill>
                <a:srgbClr val="8C52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844" y="653359"/>
            <a:ext cx="15892933" cy="295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903"/>
              </a:lnSpc>
              <a:spcBef>
                <a:spcPct val="0"/>
              </a:spcBef>
            </a:pPr>
            <a:r>
              <a:rPr lang="en-US" sz="13801" b="1" spc="-1628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A  PARTNERSÉG ELŐNYEI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8844" y="5905500"/>
            <a:ext cx="17690311" cy="4677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 spc="-86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marL="0" lvl="0" indent="0" algn="just">
              <a:lnSpc>
                <a:spcPts val="4059"/>
              </a:lnSpc>
              <a:spcBef>
                <a:spcPct val="0"/>
              </a:spcBef>
            </a:pPr>
            <a:r>
              <a:rPr lang="en-US" sz="2899" b="1" spc="-86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MIT NYERNEK AZ EGYÜTTMŰKÖDÉSSEL?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A KLUBTAGOK SZÁMÁRA VALÓBAN HASZNOS, HÉTKÖZNAPOKBAN ALKALMAZHATÓ TUDÁST KÍNÁLHATNAK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ERŐSÖDIK A KÖZÖSSÉGI AKTIVITÁS ÉS ELKÖTELEZŐDÉS A KLUB FELÉ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MEGBÍZHATÓ, RUGALMAS, FIATALOS PARTNERREL DOLGOZHATNAK EGYÜTT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NINCS FIX RENDSZER – MINDEN KLUBHOZ IGAZÍTJUK A KÉPZÉST: TÉMÁKBAN, IDŐPONTBAN, FORMÁBAN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endParaRPr lang="en-US" sz="2899" spc="-86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93701" y="6349720"/>
            <a:ext cx="17500598" cy="0"/>
          </a:xfrm>
          <a:prstGeom prst="line">
            <a:avLst/>
          </a:prstGeom>
          <a:ln w="38100" cap="flat">
            <a:solidFill>
              <a:srgbClr val="C72A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72201" y="1028700"/>
            <a:ext cx="5383448" cy="352615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48ED013-BCE6-9AF6-BD99-94DBD022DC97}"/>
              </a:ext>
            </a:extLst>
          </p:cNvPr>
          <p:cNvSpPr txBox="1"/>
          <p:nvPr/>
        </p:nvSpPr>
        <p:spPr>
          <a:xfrm>
            <a:off x="298844" y="3586033"/>
            <a:ext cx="17690311" cy="2666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ts val="4059"/>
              </a:lnSpc>
              <a:spcBef>
                <a:spcPct val="0"/>
              </a:spcBef>
            </a:pPr>
            <a:r>
              <a:rPr lang="en-US" sz="2899" b="1" spc="-86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 KÖZPONT SZEREPÜK AZ EGYÜTTMŰKÖDÉSBEN: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KAPCSOLATOT TEREMTENEK KÖZTÜNK ÉS </a:t>
            </a:r>
            <a:r>
              <a:rPr lang="hu-HU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KLUBTAGOK</a:t>
            </a: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KÖZÖTT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LEHETŐSÉGET BIZTOSÍTANAK A KLUBTAGOK SZÁMÁRA A TÁJÉKOZTATÓKON VALÓ RÉSZVÉTELRE</a:t>
            </a:r>
          </a:p>
          <a:p>
            <a:pPr marL="626106" lvl="1" indent="-313053" algn="just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 spc="-86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SEGÍTIK, HOGY A KÉPZÉSRŐL SZÓLÓ INFORMÁCIÓK CÉLBA ÉRJENEK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7040535"/>
            <a:ext cx="16541152" cy="287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699" u="none" strike="noStrike" spc="-80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just">
              <a:lnSpc>
                <a:spcPts val="3779"/>
              </a:lnSpc>
              <a:spcBef>
                <a:spcPct val="0"/>
              </a:spcBef>
            </a:pPr>
            <a:endParaRPr lang="en-US" sz="2699" u="none" strike="noStrike" spc="-80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marL="582927" lvl="1" indent="-291463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b="1" u="none" strike="noStrike" spc="-8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3. JELENTKEZÉSI LAP / IGÉNYFELMÉRŐ KITÖLTÉSE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u="none" strike="noStrike" spc="-8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                </a:t>
            </a: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A KLUBTAGOK MEGJELÖLHETIK: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           – MILYEN TÉMÁK ÉRDEKLIK ŐKET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           – MILYEN FORMÁTUMÚ KÉPZÉST RÉSZESÍTENÉNEK ELŐNYBEN</a:t>
            </a:r>
          </a:p>
        </p:txBody>
      </p:sp>
      <p:sp>
        <p:nvSpPr>
          <p:cNvPr id="3" name="Freeform 3"/>
          <p:cNvSpPr/>
          <p:nvPr/>
        </p:nvSpPr>
        <p:spPr>
          <a:xfrm>
            <a:off x="14479298" y="408209"/>
            <a:ext cx="2967971" cy="3140710"/>
          </a:xfrm>
          <a:custGeom>
            <a:avLst/>
            <a:gdLst/>
            <a:ahLst/>
            <a:cxnLst/>
            <a:rect l="l" t="t" r="r" b="b"/>
            <a:pathLst>
              <a:path w="2967971" h="3140710">
                <a:moveTo>
                  <a:pt x="0" y="0"/>
                </a:moveTo>
                <a:lnTo>
                  <a:pt x="2967971" y="0"/>
                </a:lnTo>
                <a:lnTo>
                  <a:pt x="2967971" y="3140710"/>
                </a:lnTo>
                <a:lnTo>
                  <a:pt x="0" y="314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151270" y="874934"/>
            <a:ext cx="14643329" cy="255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81"/>
              </a:lnSpc>
              <a:spcBef>
                <a:spcPct val="0"/>
              </a:spcBef>
            </a:pPr>
            <a:r>
              <a:rPr lang="en-US" sz="12002" b="1" spc="-1416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AZ  EGYÜTTMŰKÖDÉS FOLYAMATA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1110F9A-CCE1-409B-C2CD-E6A34433F45F}"/>
              </a:ext>
            </a:extLst>
          </p:cNvPr>
          <p:cNvSpPr txBox="1"/>
          <p:nvPr/>
        </p:nvSpPr>
        <p:spPr>
          <a:xfrm>
            <a:off x="609599" y="4391403"/>
            <a:ext cx="17493017" cy="1504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927" lvl="1" indent="-291463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b="1" u="none" strike="noStrike" spc="-8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1. SZEMÉLYES KAPCSOLATFELVÉTEL / MEGKERESÉS: TELEFONON VAGY E-MAILBEN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u="none" strike="noStrike" spc="-8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         </a:t>
            </a: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KLUBVEZETŐKKEL VALÓ EGYEZTETÉS, LEHETŐSÉGEK ISMERTETÉSE, KÉRDÉSEK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TISZTÁZÁSA   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7B90AD2-B0D1-D4A6-B21B-6EC123FDC9DB}"/>
              </a:ext>
            </a:extLst>
          </p:cNvPr>
          <p:cNvSpPr txBox="1"/>
          <p:nvPr/>
        </p:nvSpPr>
        <p:spPr>
          <a:xfrm>
            <a:off x="609600" y="6134100"/>
            <a:ext cx="17493016" cy="1504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2927" lvl="1" indent="-291463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b="1" u="none" strike="noStrike" spc="-8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2. KLUBSZINTŰ TÁJÉKOZTATÓ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b="1" u="none" strike="noStrike" spc="-8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          </a:t>
            </a: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SZEMÉLYESEN BEMUTATKOZUNK A KLUBBAN, ISMERTE</a:t>
            </a:r>
            <a:r>
              <a:rPr lang="hu-HU" sz="2699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TJÜK</a:t>
            </a: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A KÉPZÉSI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u="none" strike="noStrike" spc="-80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LEHETŐSÉGEKET A  TAGOKNAK.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1270" y="821036"/>
            <a:ext cx="14643329" cy="2558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81"/>
              </a:lnSpc>
              <a:spcBef>
                <a:spcPct val="0"/>
              </a:spcBef>
            </a:pPr>
            <a:r>
              <a:rPr lang="en-US" sz="12002" b="1" spc="-1416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AZ   EGYÜTTMŰKÖDÉS FOLYAMATA - FOLYT.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58906" y="6248525"/>
            <a:ext cx="17526178" cy="318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u="none" strike="noStrike" spc="-77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u="none" strike="noStrike" spc="-77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u="none" strike="noStrike" spc="-77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marL="561337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 u="none" strike="noStrike" spc="-77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7. LEHETŐSÉG RENDSZERES KÉPZÉSEKRE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 u="none" strike="noStrike" spc="-77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             </a:t>
            </a:r>
            <a:r>
              <a:rPr lang="en-US" sz="2599" u="none" strike="noStrike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SIKERES EGYÜTTMŰKÖDÉS ESETÉN TOVÁBBI TANFOLYAMOKAT IS SZERVEZÜNK – AKÁR   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   KLUBONKÉNT, AKÁR ORSZÁGOS SZINTEN.</a:t>
            </a:r>
          </a:p>
        </p:txBody>
      </p:sp>
      <p:sp>
        <p:nvSpPr>
          <p:cNvPr id="4" name="Freeform 4"/>
          <p:cNvSpPr/>
          <p:nvPr/>
        </p:nvSpPr>
        <p:spPr>
          <a:xfrm>
            <a:off x="14709477" y="493649"/>
            <a:ext cx="2967971" cy="3140710"/>
          </a:xfrm>
          <a:custGeom>
            <a:avLst/>
            <a:gdLst/>
            <a:ahLst/>
            <a:cxnLst/>
            <a:rect l="l" t="t" r="r" b="b"/>
            <a:pathLst>
              <a:path w="2967971" h="3140710">
                <a:moveTo>
                  <a:pt x="0" y="0"/>
                </a:moveTo>
                <a:lnTo>
                  <a:pt x="2967971" y="0"/>
                </a:lnTo>
                <a:lnTo>
                  <a:pt x="2967971" y="3140710"/>
                </a:lnTo>
                <a:lnTo>
                  <a:pt x="0" y="314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C9F0CFB-D15E-BC0D-DF01-A6B504FBFC98}"/>
              </a:ext>
            </a:extLst>
          </p:cNvPr>
          <p:cNvSpPr txBox="1"/>
          <p:nvPr/>
        </p:nvSpPr>
        <p:spPr>
          <a:xfrm>
            <a:off x="609600" y="3742215"/>
            <a:ext cx="16535400" cy="9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1337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 u="none" strike="noStrike" spc="-77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4. EGYEDI AJÁNLAT KÉSZÍTÉSE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    A VISSZAJELZÉSEK ALAPJÁN TESTRESZABOTT KÉPZÉSI JAVASLATOT KÉSZÍTEK.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348712B-8510-5BCF-9B4F-E18DFFCBA65B}"/>
              </a:ext>
            </a:extLst>
          </p:cNvPr>
          <p:cNvSpPr txBox="1"/>
          <p:nvPr/>
        </p:nvSpPr>
        <p:spPr>
          <a:xfrm>
            <a:off x="645459" y="5036094"/>
            <a:ext cx="17031989" cy="9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1337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 u="none" strike="noStrike" spc="-77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5. KÉPZÉS LEBONYOLÍTÁSA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    A KLUB HELYSZÍNÉN VAGY TANTEREMBEN, KIS LÉTSZÁMÚ, GYAKORLATIAS OKTATÁS.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CC200A2-C2F6-E35E-6D56-71DF5300B96D}"/>
              </a:ext>
            </a:extLst>
          </p:cNvPr>
          <p:cNvSpPr txBox="1"/>
          <p:nvPr/>
        </p:nvSpPr>
        <p:spPr>
          <a:xfrm>
            <a:off x="609600" y="6280668"/>
            <a:ext cx="18669000" cy="1430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1337" lvl="1" indent="-280669" algn="just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 b="1" u="none" strike="noStrike" spc="-77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6. FOLYAMATOS VISSZAJELZÉSEK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 u="none" strike="noStrike" spc="-77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     </a:t>
            </a:r>
            <a:r>
              <a:rPr lang="en-US" sz="2599" u="none" strike="noStrike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A KÉPZÉSEK ALATT ÉS VÉGÉN VISSZAJELZÉSEKET GYŰJTÜNK, EZEK ALAPJÁN A KÉSŐBBI 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           ALKALMAK MÉG JOBBAN IGAZODNAK AZ IGÉNYEKHEZ.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2B5EEC-E1D5-51E1-D26E-651E564C0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CBF93FE-C33A-03B0-324B-80ED414A8662}"/>
              </a:ext>
            </a:extLst>
          </p:cNvPr>
          <p:cNvSpPr txBox="1"/>
          <p:nvPr/>
        </p:nvSpPr>
        <p:spPr>
          <a:xfrm>
            <a:off x="151270" y="821036"/>
            <a:ext cx="14643329" cy="249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81"/>
              </a:lnSpc>
              <a:spcBef>
                <a:spcPct val="0"/>
              </a:spcBef>
            </a:pPr>
            <a:r>
              <a:rPr lang="hu-HU" sz="12002" b="1" spc="-1416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ÉLETET   AZ   ÉVEKNEK KEDVEZMÉNY</a:t>
            </a:r>
            <a:endParaRPr lang="en-US" sz="12002" b="1" spc="-1416" dirty="0">
              <a:solidFill>
                <a:srgbClr val="8C52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7DE9A30-2ED2-721C-F820-0BA7CDFD58F0}"/>
              </a:ext>
            </a:extLst>
          </p:cNvPr>
          <p:cNvSpPr txBox="1"/>
          <p:nvPr/>
        </p:nvSpPr>
        <p:spPr>
          <a:xfrm>
            <a:off x="380911" y="2933700"/>
            <a:ext cx="17526178" cy="318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endParaRPr dirty="0"/>
          </a:p>
          <a:p>
            <a:pPr marL="280668" lvl="1" algn="just">
              <a:lnSpc>
                <a:spcPts val="3639"/>
              </a:lnSpc>
              <a:spcBef>
                <a:spcPct val="0"/>
              </a:spcBef>
            </a:pPr>
            <a:endParaRPr lang="hu-HU" sz="2599" spc="-77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marL="280668" lvl="1" algn="just">
              <a:lnSpc>
                <a:spcPts val="3639"/>
              </a:lnSpc>
              <a:spcBef>
                <a:spcPct val="0"/>
              </a:spcBef>
            </a:pPr>
            <a:r>
              <a:rPr lang="hu-HU" sz="2599" b="1" spc="-77" dirty="0">
                <a:solidFill>
                  <a:srgbClr val="8C52FF"/>
                </a:solidFill>
                <a:latin typeface="Verdana Pro Bold" panose="020B0804030504040204" charset="0"/>
                <a:ea typeface="Verdana Pro"/>
                <a:cs typeface="Verdana Pro"/>
                <a:sym typeface="Verdana Pro"/>
              </a:rPr>
              <a:t>AZ ÉLETET AZ ÉVEKNEK KEDVEZMÉNYKÁRTYA FELMUTATÁSÁVAL A KLUB SZÁMÁRA INGYENES, 1 ÓRÁS KEZDŐ ALKALMAT BIZTOSÍTUNK.</a:t>
            </a:r>
          </a:p>
          <a:p>
            <a:pPr marL="280668" lvl="1" algn="just">
              <a:lnSpc>
                <a:spcPts val="3639"/>
              </a:lnSpc>
              <a:spcBef>
                <a:spcPct val="0"/>
              </a:spcBef>
            </a:pPr>
            <a:endParaRPr lang="hu-HU" sz="2599" b="1" spc="-77" dirty="0">
              <a:solidFill>
                <a:srgbClr val="8C52FF"/>
              </a:solidFill>
              <a:latin typeface="Verdana Pro Bold" panose="020B0804030504040204" charset="0"/>
              <a:ea typeface="Verdana Pro"/>
              <a:cs typeface="Verdana Pro"/>
              <a:sym typeface="Verdana Pro"/>
            </a:endParaRP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hu-HU" sz="2599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Ez a bevezető óra lehetőséget ad a résztvevőknek a kipróbálásra, és betekintést nyújt a képzések </a:t>
            </a:r>
          </a:p>
          <a:p>
            <a:pPr>
              <a:lnSpc>
                <a:spcPts val="3639"/>
              </a:lnSpc>
              <a:spcBef>
                <a:spcPct val="0"/>
              </a:spcBef>
            </a:pPr>
            <a:r>
              <a:rPr lang="hu-HU" sz="2599" spc="-77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  hangulatába.</a:t>
            </a:r>
            <a:endParaRPr lang="en-US" sz="2599" u="none" strike="noStrike" spc="-77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60FF8A-FD2A-5D0F-70E4-B68C9D0FDFC3}"/>
              </a:ext>
            </a:extLst>
          </p:cNvPr>
          <p:cNvSpPr/>
          <p:nvPr/>
        </p:nvSpPr>
        <p:spPr>
          <a:xfrm>
            <a:off x="14709477" y="493649"/>
            <a:ext cx="2967971" cy="3140710"/>
          </a:xfrm>
          <a:custGeom>
            <a:avLst/>
            <a:gdLst/>
            <a:ahLst/>
            <a:cxnLst/>
            <a:rect l="l" t="t" r="r" b="b"/>
            <a:pathLst>
              <a:path w="2967971" h="3140710">
                <a:moveTo>
                  <a:pt x="0" y="0"/>
                </a:moveTo>
                <a:lnTo>
                  <a:pt x="2967971" y="0"/>
                </a:lnTo>
                <a:lnTo>
                  <a:pt x="2967971" y="3140710"/>
                </a:lnTo>
                <a:lnTo>
                  <a:pt x="0" y="3140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42D903A-AAAE-90C7-D443-899D6C94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1477" y="6210299"/>
            <a:ext cx="6096000" cy="3704012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7194FD20-A1A2-4D36-4579-72A296670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615820"/>
            <a:ext cx="11201400" cy="289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599" b="1" spc="-77" dirty="0">
                <a:solidFill>
                  <a:srgbClr val="8C52FF"/>
                </a:solidFill>
                <a:latin typeface="Verdana Pro Bold" panose="020B0804030504040204" charset="0"/>
              </a:rPr>
              <a:t>HOGYAN LEHET IGÉNYBE VENNI A KEDVEZMÉNYT</a:t>
            </a:r>
            <a:r>
              <a:rPr lang="hu-HU" altLang="hu-HU" sz="1400" b="1" dirty="0"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600" spc="-77" dirty="0">
                <a:solidFill>
                  <a:srgbClr val="8C52FF"/>
                </a:solidFill>
                <a:latin typeface="Verdana Pro"/>
              </a:rPr>
              <a:t>A kedvezmény budapesti </a:t>
            </a:r>
            <a:r>
              <a:rPr lang="hu-HU" sz="2600" b="1" spc="-77" dirty="0">
                <a:solidFill>
                  <a:srgbClr val="8C52FF"/>
                </a:solidFill>
                <a:latin typeface="Verdana Pro"/>
              </a:rPr>
              <a:t>Életet az éveknek Klubok </a:t>
            </a:r>
            <a:r>
              <a:rPr lang="hu-HU" sz="2600" spc="-77" dirty="0">
                <a:solidFill>
                  <a:srgbClr val="8C52FF"/>
                </a:solidFill>
                <a:latin typeface="Verdana Pro"/>
              </a:rPr>
              <a:t>számára érvényes, a </a:t>
            </a:r>
            <a:r>
              <a:rPr lang="hu-HU" sz="2600" b="1" spc="-77" dirty="0">
                <a:solidFill>
                  <a:srgbClr val="8C52FF"/>
                </a:solidFill>
                <a:latin typeface="Verdana Pro"/>
              </a:rPr>
              <a:t>klubvezetőn</a:t>
            </a:r>
            <a:r>
              <a:rPr lang="hu-HU" sz="2600" spc="-77" dirty="0">
                <a:solidFill>
                  <a:srgbClr val="8C52FF"/>
                </a:solidFill>
                <a:latin typeface="Verdana Pro"/>
              </a:rPr>
              <a:t> keresztül történő egyeztetéssel.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u-HU" altLang="hu-HU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sz="2600" spc="-77" dirty="0">
                <a:solidFill>
                  <a:srgbClr val="8C52FF"/>
                </a:solidFill>
                <a:latin typeface="Verdana Pro"/>
              </a:rPr>
              <a:t>Időpont egyeztetés szükséges</a:t>
            </a:r>
          </a:p>
          <a:p>
            <a:pPr marL="285750"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sz="2600" spc="-77" dirty="0">
                <a:solidFill>
                  <a:srgbClr val="8C52FF"/>
                </a:solidFill>
                <a:latin typeface="Verdana Pro"/>
              </a:rPr>
              <a:t>Kapcsolatfelvétel: </a:t>
            </a:r>
            <a:r>
              <a:rPr lang="hu-HU" altLang="hu-HU" sz="2600" b="1" spc="-77" dirty="0">
                <a:solidFill>
                  <a:srgbClr val="8C52FF"/>
                </a:solidFill>
                <a:latin typeface="Verdana Pro"/>
              </a:rPr>
              <a:t>06204019885, kepernyoklub@outlook.com</a:t>
            </a:r>
          </a:p>
          <a:p>
            <a:pPr marL="285750"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hu-HU" sz="2600" spc="-77" dirty="0">
                <a:solidFill>
                  <a:srgbClr val="8C52FF"/>
                </a:solidFill>
                <a:latin typeface="Verdana Pro"/>
              </a:rPr>
              <a:t>A kezdő alkalom a klub helyszínén történik</a:t>
            </a:r>
          </a:p>
        </p:txBody>
      </p:sp>
    </p:spTree>
    <p:extLst>
      <p:ext uri="{BB962C8B-B14F-4D97-AF65-F5344CB8AC3E}">
        <p14:creationId xmlns:p14="http://schemas.microsoft.com/office/powerpoint/2010/main" val="22593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1640" y="2278613"/>
            <a:ext cx="16557660" cy="455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03"/>
              </a:lnSpc>
            </a:pPr>
            <a:r>
              <a:rPr lang="en-US" sz="14434" b="1" spc="-1703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TEGYÜNK </a:t>
            </a:r>
            <a:r>
              <a:rPr lang="hu-HU" sz="14434" b="1" spc="-1703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  </a:t>
            </a:r>
            <a:r>
              <a:rPr lang="en-US" sz="14434" b="1" spc="-1703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EGYÜTT </a:t>
            </a:r>
            <a:r>
              <a:rPr lang="hu-HU" sz="14434" b="1" spc="-1703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14434" b="1" spc="-1703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A DIGITÁLIS ÖNÁLLÓSÁGÉRT!</a:t>
            </a:r>
          </a:p>
        </p:txBody>
      </p:sp>
      <p:sp>
        <p:nvSpPr>
          <p:cNvPr id="3" name="Freeform 3"/>
          <p:cNvSpPr/>
          <p:nvPr/>
        </p:nvSpPr>
        <p:spPr>
          <a:xfrm>
            <a:off x="5060703" y="6463354"/>
            <a:ext cx="3528441" cy="4114800"/>
          </a:xfrm>
          <a:custGeom>
            <a:avLst/>
            <a:gdLst/>
            <a:ahLst/>
            <a:cxnLst/>
            <a:rect l="l" t="t" r="r" b="b"/>
            <a:pathLst>
              <a:path w="3528441" h="4114800">
                <a:moveTo>
                  <a:pt x="0" y="0"/>
                </a:moveTo>
                <a:lnTo>
                  <a:pt x="3528441" y="0"/>
                </a:lnTo>
                <a:lnTo>
                  <a:pt x="3528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9964076" y="6308078"/>
            <a:ext cx="3003804" cy="4114800"/>
          </a:xfrm>
          <a:custGeom>
            <a:avLst/>
            <a:gdLst/>
            <a:ahLst/>
            <a:cxnLst/>
            <a:rect l="l" t="t" r="r" b="b"/>
            <a:pathLst>
              <a:path w="3003804" h="4114800">
                <a:moveTo>
                  <a:pt x="0" y="0"/>
                </a:moveTo>
                <a:lnTo>
                  <a:pt x="3003804" y="0"/>
                </a:lnTo>
                <a:lnTo>
                  <a:pt x="30038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573" y="1110217"/>
            <a:ext cx="12916047" cy="189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</a:pPr>
            <a:endParaRPr lang="en-US" sz="2699" b="1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779"/>
              </a:lnSpc>
            </a:pPr>
            <a:endParaRPr lang="en-US" sz="2699" b="1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779"/>
              </a:lnSpc>
            </a:pPr>
            <a:endParaRPr lang="en-US" sz="2699" b="1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779"/>
              </a:lnSpc>
            </a:pPr>
            <a:endParaRPr lang="en-US" sz="2699" b="1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25702" y="870761"/>
            <a:ext cx="6168004" cy="1189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10"/>
              </a:lnSpc>
            </a:pPr>
            <a:r>
              <a:rPr lang="en-US" sz="12000" b="1" spc="-1286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RÓLUNK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4F441A2-2195-2A30-B720-D2F9D9F6027D}"/>
              </a:ext>
            </a:extLst>
          </p:cNvPr>
          <p:cNvSpPr txBox="1"/>
          <p:nvPr/>
        </p:nvSpPr>
        <p:spPr>
          <a:xfrm>
            <a:off x="558573" y="2161102"/>
            <a:ext cx="96886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b="1" spc="-240" dirty="0">
                <a:solidFill>
                  <a:srgbClr val="8C52FF"/>
                </a:solidFill>
                <a:latin typeface="Verdana Pro Bold"/>
              </a:rPr>
              <a:t>Csapatunk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Fiatal, lelkes egyetemistákból áll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Jelen vannak a képzéseken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Segítséget nyújtanak technikai kérdésekben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Támogatják a résztvevők önálló tanulását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Közvetlen, támogató légkört teremtenek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0046D2D-B748-B9D7-966F-E6D89C8F7366}"/>
              </a:ext>
            </a:extLst>
          </p:cNvPr>
          <p:cNvSpPr txBox="1"/>
          <p:nvPr/>
        </p:nvSpPr>
        <p:spPr>
          <a:xfrm>
            <a:off x="531679" y="5775511"/>
            <a:ext cx="117365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b="1" spc="-240" dirty="0">
                <a:solidFill>
                  <a:srgbClr val="8C52FF"/>
                </a:solidFill>
                <a:latin typeface="Verdana Pro Bold"/>
              </a:rPr>
              <a:t>Célunk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Digitális világ megismertetése lépésről lépésre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Türelmes, gyakorlatias oktatás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Országos oktatási hálózat felépítése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Magabiztosság és biztonság az eszközhasználatban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3200" spc="-240" dirty="0">
                <a:solidFill>
                  <a:srgbClr val="8C52FF"/>
                </a:solidFill>
                <a:latin typeface="Verdana Pro" panose="020B0604030504040204" pitchFamily="34" charset="0"/>
                <a:ea typeface="Verdana" panose="020B0604030504040204" pitchFamily="34" charset="0"/>
              </a:rPr>
              <a:t>Valódi segítség azoknak, akik most indulnának el ezen az úton, vagy csak fejlődnének</a:t>
            </a:r>
          </a:p>
        </p:txBody>
      </p: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4729DC9E-24D0-AFA9-ADF1-E843FB133C5F}"/>
              </a:ext>
            </a:extLst>
          </p:cNvPr>
          <p:cNvCxnSpPr/>
          <p:nvPr/>
        </p:nvCxnSpPr>
        <p:spPr>
          <a:xfrm>
            <a:off x="558573" y="5676900"/>
            <a:ext cx="1143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1">
            <a:extLst>
              <a:ext uri="{FF2B5EF4-FFF2-40B4-BE49-F238E27FC236}">
                <a16:creationId xmlns:a16="http://schemas.microsoft.com/office/drawing/2014/main" id="{8ECD475B-14C8-06EC-49C5-B6DFE5E1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38FD0CF-F73E-A0DD-0BD0-62BECC4B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B5A4BA39-532A-31DB-225A-BF2D940CEA4A}"/>
              </a:ext>
            </a:extLst>
          </p:cNvPr>
          <p:cNvSpPr/>
          <p:nvPr/>
        </p:nvSpPr>
        <p:spPr>
          <a:xfrm>
            <a:off x="13767991" y="4573170"/>
            <a:ext cx="4658962" cy="5944112"/>
          </a:xfrm>
          <a:custGeom>
            <a:avLst/>
            <a:gdLst/>
            <a:ahLst/>
            <a:cxnLst/>
            <a:rect l="l" t="t" r="r" b="b"/>
            <a:pathLst>
              <a:path w="5700202" h="7600269">
                <a:moveTo>
                  <a:pt x="0" y="0"/>
                </a:moveTo>
                <a:lnTo>
                  <a:pt x="5700202" y="0"/>
                </a:lnTo>
                <a:lnTo>
                  <a:pt x="5700202" y="7600269"/>
                </a:lnTo>
                <a:lnTo>
                  <a:pt x="0" y="7600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cxnSp>
        <p:nvCxnSpPr>
          <p:cNvPr id="32" name="Egyenes összekötő 31">
            <a:extLst>
              <a:ext uri="{FF2B5EF4-FFF2-40B4-BE49-F238E27FC236}">
                <a16:creationId xmlns:a16="http://schemas.microsoft.com/office/drawing/2014/main" id="{E2DAA030-89C4-57B1-7270-66F91FFBE1EE}"/>
              </a:ext>
            </a:extLst>
          </p:cNvPr>
          <p:cNvCxnSpPr/>
          <p:nvPr/>
        </p:nvCxnSpPr>
        <p:spPr>
          <a:xfrm>
            <a:off x="610702" y="9529929"/>
            <a:ext cx="1143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212" y="5143500"/>
            <a:ext cx="16625163" cy="469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98"/>
              </a:lnSpc>
              <a:spcBef>
                <a:spcPct val="0"/>
              </a:spcBef>
            </a:pPr>
            <a:endParaRPr lang="en-US" sz="2699" b="1" u="none" strike="noStrike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698"/>
              </a:lnSpc>
              <a:spcBef>
                <a:spcPct val="0"/>
              </a:spcBef>
            </a:pPr>
            <a:endParaRPr lang="en-US" sz="3600" b="1" u="none" strike="noStrike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698"/>
              </a:lnSpc>
              <a:spcBef>
                <a:spcPct val="0"/>
              </a:spcBef>
            </a:pPr>
            <a:r>
              <a:rPr lang="en-US" sz="40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 </a:t>
            </a:r>
            <a:r>
              <a:rPr lang="en-US" sz="40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képzésen</a:t>
            </a:r>
            <a:r>
              <a:rPr lang="en-US" sz="40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résztvevők</a:t>
            </a:r>
            <a:r>
              <a:rPr lang="en-US" sz="40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:</a:t>
            </a:r>
          </a:p>
          <a:p>
            <a:pPr marL="582927" lvl="1" indent="-291463" algn="l">
              <a:lnSpc>
                <a:spcPts val="3698"/>
              </a:lnSpc>
              <a:buFont typeface="Arial"/>
              <a:buChar char="•"/>
            </a:pP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magabiztosabban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használják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eszközeiket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</a:t>
            </a:r>
          </a:p>
          <a:p>
            <a:pPr marL="582927" lvl="1" indent="-291463" algn="l">
              <a:lnSpc>
                <a:spcPts val="3698"/>
              </a:lnSpc>
              <a:buFont typeface="Arial"/>
              <a:buChar char="•"/>
            </a:pP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könnyebben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tartják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kapcsolatot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szeretteikkel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</a:t>
            </a:r>
          </a:p>
          <a:p>
            <a:pPr marL="582927" lvl="1" indent="-291463" algn="l">
              <a:lnSpc>
                <a:spcPts val="3698"/>
              </a:lnSpc>
              <a:buFont typeface="Arial"/>
              <a:buChar char="•"/>
            </a:pP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önállóan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intézik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online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ügyeiket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</a:t>
            </a:r>
          </a:p>
          <a:p>
            <a:pPr marL="582927" lvl="1" indent="-291463" algn="l">
              <a:lnSpc>
                <a:spcPts val="3698"/>
              </a:lnSpc>
              <a:buFont typeface="Arial"/>
              <a:buChar char="•"/>
            </a:pP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felismerik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az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átveréseket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biztonságosabban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interneteznek</a:t>
            </a:r>
            <a:endParaRPr lang="en-US" sz="4000" u="none" strike="noStrike" spc="-24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291464" lvl="1" algn="l">
              <a:lnSpc>
                <a:spcPts val="3698"/>
              </a:lnSpc>
            </a:pPr>
            <a:r>
              <a:rPr lang="hu-HU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és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legfőképpen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: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önbizalmat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és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sikerélményt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0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szereznek</a:t>
            </a:r>
            <a:r>
              <a:rPr lang="en-US" sz="40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.</a:t>
            </a:r>
          </a:p>
          <a:p>
            <a:pPr marL="0" lvl="0" indent="0" algn="l">
              <a:lnSpc>
                <a:spcPts val="3698"/>
              </a:lnSpc>
              <a:spcBef>
                <a:spcPct val="0"/>
              </a:spcBef>
            </a:pPr>
            <a:endParaRPr lang="en-US" sz="2699" b="1" u="none" strike="noStrike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698"/>
              </a:lnSpc>
              <a:spcBef>
                <a:spcPct val="0"/>
              </a:spcBef>
            </a:pPr>
            <a:endParaRPr lang="en-US" sz="2699" b="1" u="none" strike="noStrike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85800" y="5524500"/>
            <a:ext cx="14032842" cy="0"/>
          </a:xfrm>
          <a:prstGeom prst="line">
            <a:avLst/>
          </a:prstGeom>
          <a:ln w="47625" cap="flat">
            <a:solidFill>
              <a:srgbClr val="C72A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 dirty="0"/>
          </a:p>
        </p:txBody>
      </p:sp>
      <p:sp>
        <p:nvSpPr>
          <p:cNvPr id="4" name="AutoShape 4"/>
          <p:cNvSpPr/>
          <p:nvPr/>
        </p:nvSpPr>
        <p:spPr>
          <a:xfrm>
            <a:off x="685800" y="9182100"/>
            <a:ext cx="14032842" cy="0"/>
          </a:xfrm>
          <a:prstGeom prst="line">
            <a:avLst/>
          </a:prstGeom>
          <a:ln w="47625" cap="flat">
            <a:solidFill>
              <a:srgbClr val="C72A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11329500" y="5700172"/>
            <a:ext cx="7766499" cy="7698542"/>
          </a:xfrm>
          <a:custGeom>
            <a:avLst/>
            <a:gdLst/>
            <a:ahLst/>
            <a:cxnLst/>
            <a:rect l="l" t="t" r="r" b="b"/>
            <a:pathLst>
              <a:path w="7766499" h="7698542">
                <a:moveTo>
                  <a:pt x="0" y="0"/>
                </a:moveTo>
                <a:lnTo>
                  <a:pt x="7766499" y="0"/>
                </a:lnTo>
                <a:lnTo>
                  <a:pt x="7766499" y="7698542"/>
                </a:lnTo>
                <a:lnTo>
                  <a:pt x="0" y="76985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567356" y="609327"/>
            <a:ext cx="9568328" cy="124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18"/>
              </a:lnSpc>
            </a:pPr>
            <a:r>
              <a:rPr lang="en-US" sz="10910" b="1" spc="-1287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KÜLDETÉSÜNK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786AC32-9DBB-408E-8436-D5244746BC7A}"/>
              </a:ext>
            </a:extLst>
          </p:cNvPr>
          <p:cNvSpPr txBox="1"/>
          <p:nvPr/>
        </p:nvSpPr>
        <p:spPr>
          <a:xfrm>
            <a:off x="667871" y="2433928"/>
            <a:ext cx="17576903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3698"/>
              </a:lnSpc>
              <a:spcBef>
                <a:spcPct val="0"/>
              </a:spcBef>
            </a:pP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Küldetésünk</a:t>
            </a:r>
            <a:r>
              <a:rPr lang="hu-HU" sz="3600" b="1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: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hu-HU" sz="3600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a </a:t>
            </a:r>
            <a:r>
              <a:rPr lang="en-US" sz="36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digitális</a:t>
            </a:r>
            <a:r>
              <a:rPr lang="en-US" sz="36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világot</a:t>
            </a:r>
            <a:r>
              <a:rPr lang="en-US" sz="36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érthetővé</a:t>
            </a:r>
            <a:r>
              <a:rPr lang="en-US" sz="36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elérhetővé</a:t>
            </a:r>
            <a:r>
              <a:rPr lang="en-US" sz="36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és</a:t>
            </a:r>
            <a:r>
              <a:rPr lang="en-US" sz="36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u="none" strike="noStrike" spc="-24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használhatóvá</a:t>
            </a:r>
            <a:r>
              <a:rPr lang="hu-HU" sz="3600" u="none" strike="noStrike" spc="-24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tegyük</a:t>
            </a:r>
            <a:br>
              <a:rPr lang="hu-HU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</a:br>
            <a:endParaRPr lang="en-US" sz="3600" b="1" u="none" strike="noStrike" spc="-24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3698"/>
              </a:lnSpc>
              <a:spcBef>
                <a:spcPct val="0"/>
              </a:spcBef>
            </a:pP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Hiszünk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abban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hogy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tanulásnak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nincs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korhatára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Mindenki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képes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fejlődni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ha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megfelelő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támogatást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időt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és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türelmet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kap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Ezért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olyan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oktatást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kínálunk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amely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gyakorlatias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biztonságos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légkörben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zajlik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és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valódi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segítséget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nyújt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mindennapok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digitális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24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kihívásaihoz</a:t>
            </a:r>
            <a:r>
              <a:rPr lang="en-US" sz="3600" b="1" u="none" strike="noStrike" spc="-24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816" y="4198406"/>
            <a:ext cx="16837191" cy="370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képzések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előtt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minden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klubnál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igényfelmérést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végzünk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hogy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megtudjuk</a:t>
            </a:r>
            <a:r>
              <a:rPr lang="en-US" sz="3599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:</a:t>
            </a: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295934" y="6972300"/>
            <a:ext cx="5510082" cy="5369825"/>
          </a:xfrm>
          <a:custGeom>
            <a:avLst/>
            <a:gdLst/>
            <a:ahLst/>
            <a:cxnLst/>
            <a:rect l="l" t="t" r="r" b="b"/>
            <a:pathLst>
              <a:path w="5510082" h="5369825">
                <a:moveTo>
                  <a:pt x="0" y="0"/>
                </a:moveTo>
                <a:lnTo>
                  <a:pt x="5510082" y="0"/>
                </a:lnTo>
                <a:lnTo>
                  <a:pt x="5510082" y="5369825"/>
                </a:lnTo>
                <a:lnTo>
                  <a:pt x="0" y="5369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725404" y="779370"/>
            <a:ext cx="14634208" cy="124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18"/>
              </a:lnSpc>
            </a:pPr>
            <a:r>
              <a:rPr lang="en-US" sz="10910" b="1" spc="-1287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MIT   TUDUNK   NYÚJTANI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F0C4AEB-181D-A1DF-0E67-62BC204F527D}"/>
              </a:ext>
            </a:extLst>
          </p:cNvPr>
          <p:cNvSpPr txBox="1"/>
          <p:nvPr/>
        </p:nvSpPr>
        <p:spPr>
          <a:xfrm>
            <a:off x="725404" y="2712434"/>
            <a:ext cx="17178586" cy="191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r>
              <a:rPr lang="en-US" sz="3600" b="1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G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yakorlatias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érthető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képzések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közvetlenül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mindennapi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élethez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kapcsolódóan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 A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tananyagot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úgy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állítottuk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össze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hogy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valódi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segítséget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nyújtson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az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eszközök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magabiztos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használatához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CA34952-6A8A-3037-1442-0E267F32ECD1}"/>
              </a:ext>
            </a:extLst>
          </p:cNvPr>
          <p:cNvSpPr txBox="1"/>
          <p:nvPr/>
        </p:nvSpPr>
        <p:spPr>
          <a:xfrm>
            <a:off x="4800600" y="6972300"/>
            <a:ext cx="13335000" cy="193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–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milyen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témák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érdeklik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jelentkezőket</a:t>
            </a:r>
            <a:endParaRPr lang="en-US" sz="3600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–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milyen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hosszúságú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és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gyakoriságú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képzésekre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nyitottak</a:t>
            </a:r>
            <a:endParaRPr lang="en-US" sz="3600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–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milyen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eszközöket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használnak</a:t>
            </a:r>
            <a:r>
              <a:rPr lang="en-US" sz="36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a </a:t>
            </a:r>
            <a:r>
              <a:rPr lang="en-US" sz="36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tagok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3757" y="3272311"/>
            <a:ext cx="14741831" cy="6222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Okostelefon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tablet, laptop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beállítások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alapfunkciók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Elektronikus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ügyintézés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–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Ügyfélkapu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időpontfoglalás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online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vásárlás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EESZT</a:t>
            </a: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E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-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mailek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kezelése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mellékletek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spam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felismerés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Kapcsolattartás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– Messenger, Viber,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videóhívások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Közösségi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média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– Facebook,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instagram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tartalomkezelés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Online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biztonság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–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adatvédelem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jelszavak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csalások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elkerülése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Mesterséges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intelligencia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–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felismerés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gyakorlati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használat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  <a:p>
            <a:pPr marL="777232" lvl="1" indent="-388616" algn="l">
              <a:lnSpc>
                <a:spcPts val="4931"/>
              </a:lnSpc>
              <a:buFont typeface="Arial"/>
              <a:buChar char="•"/>
            </a:pP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Modern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digitálsi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kultúra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kifejezések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,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mémek</a:t>
            </a:r>
            <a:r>
              <a:rPr lang="en-US" sz="3599" u="none" strike="noStrike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3599" u="none" strike="noStrike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  <a:sym typeface="Verdana Pro Bold"/>
              </a:rPr>
              <a:t>világa</a:t>
            </a:r>
            <a:endParaRPr lang="en-US" sz="3599" u="none" strike="noStrike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  <a:sym typeface="Verdana Pro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42602" y="0"/>
            <a:ext cx="3271266" cy="4114800"/>
          </a:xfrm>
          <a:custGeom>
            <a:avLst/>
            <a:gdLst/>
            <a:ahLst/>
            <a:cxnLst/>
            <a:rect l="l" t="t" r="r" b="b"/>
            <a:pathLst>
              <a:path w="3271266" h="4114800">
                <a:moveTo>
                  <a:pt x="0" y="0"/>
                </a:moveTo>
                <a:lnTo>
                  <a:pt x="3271266" y="0"/>
                </a:lnTo>
                <a:lnTo>
                  <a:pt x="32712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242602" y="5806837"/>
            <a:ext cx="3696781" cy="3690059"/>
          </a:xfrm>
          <a:custGeom>
            <a:avLst/>
            <a:gdLst/>
            <a:ahLst/>
            <a:cxnLst/>
            <a:rect l="l" t="t" r="r" b="b"/>
            <a:pathLst>
              <a:path w="3696781" h="3690059">
                <a:moveTo>
                  <a:pt x="0" y="0"/>
                </a:moveTo>
                <a:lnTo>
                  <a:pt x="3696780" y="0"/>
                </a:lnTo>
                <a:lnTo>
                  <a:pt x="3696780" y="3690059"/>
                </a:lnTo>
                <a:lnTo>
                  <a:pt x="0" y="3690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TextBox 5"/>
          <p:cNvSpPr txBox="1"/>
          <p:nvPr/>
        </p:nvSpPr>
        <p:spPr>
          <a:xfrm>
            <a:off x="4546629" y="809079"/>
            <a:ext cx="13741371" cy="124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18"/>
              </a:lnSpc>
            </a:pPr>
            <a:r>
              <a:rPr lang="en-US" sz="10910" b="1" spc="-1287" dirty="0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KÉPZÉSI   TÉMAKÖRÖK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D5C53F5-F0DC-44D9-34F7-1DD4E1088D80}"/>
              </a:ext>
            </a:extLst>
          </p:cNvPr>
          <p:cNvSpPr txBox="1"/>
          <p:nvPr/>
        </p:nvSpPr>
        <p:spPr>
          <a:xfrm>
            <a:off x="3657600" y="2400300"/>
            <a:ext cx="9184340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r>
              <a:rPr lang="en-US" sz="44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Főbb</a:t>
            </a:r>
            <a:r>
              <a:rPr lang="en-US" sz="44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4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választható</a:t>
            </a:r>
            <a:r>
              <a:rPr lang="en-US" sz="44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</a:t>
            </a:r>
            <a:r>
              <a:rPr lang="en-US" sz="4400" b="1" u="none" strike="noStrike" spc="-320" dirty="0" err="1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témaköreink</a:t>
            </a:r>
            <a:r>
              <a:rPr lang="en-US" sz="4400" b="1" u="none" strike="noStrike" spc="-32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6B86D-B0E2-F975-5C54-C651FE55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1AB5B0F-A673-5F71-FE38-EB326265C3B7}"/>
              </a:ext>
            </a:extLst>
          </p:cNvPr>
          <p:cNvSpPr txBox="1"/>
          <p:nvPr/>
        </p:nvSpPr>
        <p:spPr>
          <a:xfrm>
            <a:off x="7589589" y="1760424"/>
            <a:ext cx="10694894" cy="8107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Eszköz kezelése – bekapcsolás, kikapcsolás, újraindítás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Érintőképernyő használata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Kapcsolódás hálózathoz – wifi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Alapvető eszközbeállítások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Alkalmazások indítása, váltása, bezárása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Alkalmazások telepítése és eltávolítása: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Alkalmazások frissítése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Telefonálás és üzenetküldés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Kamera használata – alapok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Alapvető biztonsági lépések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Alapvető karbantartás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6DD521-4CB3-BBEF-F7F8-95FBDA77ADA8}"/>
              </a:ext>
            </a:extLst>
          </p:cNvPr>
          <p:cNvSpPr txBox="1"/>
          <p:nvPr/>
        </p:nvSpPr>
        <p:spPr>
          <a:xfrm>
            <a:off x="152400" y="118918"/>
            <a:ext cx="18211800" cy="2089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618"/>
              </a:lnSpc>
            </a:pPr>
            <a:r>
              <a:rPr lang="hu-HU" sz="6600" b="1" spc="-320" dirty="0">
                <a:solidFill>
                  <a:srgbClr val="8C52FF"/>
                </a:solidFill>
                <a:latin typeface="Verdana Pro Bold"/>
              </a:rPr>
              <a:t>Okostelefon, tablet– Beállítások és alapfunkciók</a:t>
            </a:r>
            <a:endParaRPr lang="en-US" sz="6600" b="1" spc="-320" dirty="0">
              <a:solidFill>
                <a:srgbClr val="8C52FF"/>
              </a:solidFill>
              <a:latin typeface="Verdana Pro Bold"/>
              <a:sym typeface="Inter Bold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79C74C6-3697-0FE1-5928-B44ED9B31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704113"/>
            <a:ext cx="8089923" cy="6781988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54BA452-7F70-B90F-0A7E-97C0C9587A35}"/>
              </a:ext>
            </a:extLst>
          </p:cNvPr>
          <p:cNvCxnSpPr/>
          <p:nvPr/>
        </p:nvCxnSpPr>
        <p:spPr>
          <a:xfrm>
            <a:off x="6781800" y="2704113"/>
            <a:ext cx="0" cy="7163787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B2652-87FD-E375-16BA-C3CDB00B4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D3E6C69-B4CF-4E6D-E173-0646516E783D}"/>
              </a:ext>
            </a:extLst>
          </p:cNvPr>
          <p:cNvSpPr txBox="1"/>
          <p:nvPr/>
        </p:nvSpPr>
        <p:spPr>
          <a:xfrm>
            <a:off x="8458200" y="2166443"/>
            <a:ext cx="10694894" cy="7479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Alapkezelés – Bekapcsolás, kikapcsolás, újraindítás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Egér és </a:t>
            </a:r>
            <a:r>
              <a:rPr lang="hu-HU" sz="3599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touchpad</a:t>
            </a: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 használata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Asztal, Start menü, tálca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Alapbillentyűk – billentyűzet-ismeret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Internetböngészés – alapok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Fájlkezelés – alap szint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Email-használat (pl. </a:t>
            </a:r>
            <a:r>
              <a:rPr lang="hu-HU" sz="3599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Gmail</a:t>
            </a: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)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Alapvető </a:t>
            </a:r>
            <a:r>
              <a:rPr lang="hu-HU" sz="3599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alkal</a:t>
            </a:r>
            <a:endParaRPr lang="hu-HU" sz="3599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</a:endParaRP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Egyszerű beállítások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Nyomtatás (ha van eszköz)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60E5227-E8B1-C738-ECE1-AAD8BD02A9CB}"/>
              </a:ext>
            </a:extLst>
          </p:cNvPr>
          <p:cNvSpPr txBox="1"/>
          <p:nvPr/>
        </p:nvSpPr>
        <p:spPr>
          <a:xfrm>
            <a:off x="152400" y="118918"/>
            <a:ext cx="18211800" cy="1002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618"/>
              </a:lnSpc>
            </a:pPr>
            <a:r>
              <a:rPr lang="hu-HU" sz="6600" b="1" spc="-320" dirty="0">
                <a:solidFill>
                  <a:srgbClr val="8C52FF"/>
                </a:solidFill>
                <a:latin typeface="Verdana Pro Bold"/>
              </a:rPr>
              <a:t>Laptop – Beállítások és alapfunkciók</a:t>
            </a:r>
            <a:endParaRPr lang="en-US" sz="6600" b="1" spc="-320" dirty="0">
              <a:solidFill>
                <a:srgbClr val="8C52FF"/>
              </a:solidFill>
              <a:latin typeface="Verdana Pro Bold"/>
              <a:sym typeface="Inter Bold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AAE53879-1139-CED5-2530-B9914588887B}"/>
              </a:ext>
            </a:extLst>
          </p:cNvPr>
          <p:cNvCxnSpPr/>
          <p:nvPr/>
        </p:nvCxnSpPr>
        <p:spPr>
          <a:xfrm>
            <a:off x="7467600" y="2628900"/>
            <a:ext cx="0" cy="7163787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5FE53D1D-FC6A-B5BB-6D57-A3F18DE245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523" y="1980663"/>
            <a:ext cx="8955024" cy="7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AF4A8E-123B-8296-AD80-98CAE227B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66A730F-556F-1D6A-2C31-78D2E1C0111B}"/>
              </a:ext>
            </a:extLst>
          </p:cNvPr>
          <p:cNvSpPr txBox="1"/>
          <p:nvPr/>
        </p:nvSpPr>
        <p:spPr>
          <a:xfrm>
            <a:off x="8991600" y="1787973"/>
            <a:ext cx="10694894" cy="8107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31"/>
              </a:lnSpc>
              <a:spcBef>
                <a:spcPct val="0"/>
              </a:spcBef>
            </a:pPr>
            <a:endParaRPr lang="en-US" sz="3599" b="1" u="none" strike="noStrike" spc="-320" dirty="0">
              <a:solidFill>
                <a:srgbClr val="8C52FF"/>
              </a:solidFill>
              <a:latin typeface="Verdana Pro Bold"/>
              <a:ea typeface="Verdana Pro Bold"/>
              <a:cs typeface="Verdana Pro Bold"/>
              <a:sym typeface="Verdana Pro Bold"/>
            </a:endParaRP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Biztonságos jelszóhasználat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Gyanús e-mailek, SMS-ek felismerése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Adathalászat és csalások megelőzése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Adatvédelem közösségi médiában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Eszközbiztonság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Online vásárlás biztonsága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Egyszerű vírusvédelem otthon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Praktikus tanácsok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Telefonos csalók („</a:t>
            </a:r>
            <a:r>
              <a:rPr lang="hu-HU" sz="3599" spc="-320" dirty="0" err="1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unokázós</a:t>
            </a: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”, „bankos”)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Bankkártyás átverések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599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Kamu nyereményjátékok, álhírek</a:t>
            </a:r>
          </a:p>
          <a:p>
            <a:pPr marL="1131566" lvl="1" indent="-742950">
              <a:lnSpc>
                <a:spcPts val="4931"/>
              </a:lnSpc>
              <a:buFont typeface="+mj-lt"/>
              <a:buAutoNum type="arabicPeriod"/>
            </a:pPr>
            <a:r>
              <a:rPr lang="hu-HU" sz="3600" spc="-320" dirty="0">
                <a:solidFill>
                  <a:srgbClr val="8C52FF"/>
                </a:solidFill>
                <a:latin typeface="Verdana Pro" panose="020B0604030504040204" pitchFamily="34" charset="0"/>
                <a:ea typeface="Verdana Pro Bold"/>
                <a:cs typeface="Verdana Pro Bold"/>
              </a:rPr>
              <a:t>Mesterséges intelligencia veszélyei</a:t>
            </a:r>
            <a:endParaRPr lang="hu-HU" sz="3599" spc="-320" dirty="0">
              <a:solidFill>
                <a:srgbClr val="8C52FF"/>
              </a:solidFill>
              <a:latin typeface="Verdana Pro" panose="020B0604030504040204" pitchFamily="34" charset="0"/>
              <a:ea typeface="Verdana Pro Bold"/>
              <a:cs typeface="Verdana Pro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C767EA5-5513-3F12-1882-86D556E82FCB}"/>
              </a:ext>
            </a:extLst>
          </p:cNvPr>
          <p:cNvSpPr txBox="1"/>
          <p:nvPr/>
        </p:nvSpPr>
        <p:spPr>
          <a:xfrm>
            <a:off x="381000" y="419100"/>
            <a:ext cx="18440400" cy="2143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618"/>
              </a:lnSpc>
            </a:pPr>
            <a:r>
              <a:rPr lang="hu-HU" sz="6000" b="1" spc="-320" dirty="0">
                <a:solidFill>
                  <a:srgbClr val="8C52FF"/>
                </a:solidFill>
                <a:latin typeface="Verdana Pro Bold"/>
              </a:rPr>
              <a:t>Online biztonság – Adatvédelem, jelszavak, csalások elkerülése</a:t>
            </a:r>
            <a:endParaRPr lang="en-US" sz="6000" b="1" spc="-320" dirty="0">
              <a:solidFill>
                <a:srgbClr val="8C52FF"/>
              </a:solidFill>
              <a:latin typeface="Verdana Pro Bold"/>
              <a:sym typeface="Inter Bold"/>
            </a:endParaRPr>
          </a:p>
        </p:txBody>
      </p:sp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67916DE9-D96F-DCDC-1A2D-581A8CD8E512}"/>
              </a:ext>
            </a:extLst>
          </p:cNvPr>
          <p:cNvCxnSpPr>
            <a:cxnSpLocks/>
          </p:cNvCxnSpPr>
          <p:nvPr/>
        </p:nvCxnSpPr>
        <p:spPr>
          <a:xfrm>
            <a:off x="8458200" y="2545509"/>
            <a:ext cx="0" cy="7100054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3B5F72D9-A6B3-3F48-6462-7E81A85B0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2545509"/>
            <a:ext cx="8955024" cy="75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9249" y="4533900"/>
            <a:ext cx="4301400" cy="4588160"/>
          </a:xfrm>
          <a:custGeom>
            <a:avLst/>
            <a:gdLst/>
            <a:ahLst/>
            <a:cxnLst/>
            <a:rect l="l" t="t" r="r" b="b"/>
            <a:pathLst>
              <a:path w="4301400" h="4588160">
                <a:moveTo>
                  <a:pt x="0" y="0"/>
                </a:moveTo>
                <a:lnTo>
                  <a:pt x="4301400" y="0"/>
                </a:lnTo>
                <a:lnTo>
                  <a:pt x="4301400" y="4588159"/>
                </a:lnTo>
                <a:lnTo>
                  <a:pt x="0" y="4588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3" name="TextBox 3"/>
          <p:cNvSpPr txBox="1"/>
          <p:nvPr/>
        </p:nvSpPr>
        <p:spPr>
          <a:xfrm>
            <a:off x="406354" y="466725"/>
            <a:ext cx="8602800" cy="138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28"/>
              </a:lnSpc>
            </a:pPr>
            <a:r>
              <a:rPr lang="en-US" sz="12188" b="1" spc="-1438">
                <a:solidFill>
                  <a:srgbClr val="8C52FF"/>
                </a:solidFill>
                <a:latin typeface="Inter Bold"/>
                <a:ea typeface="Inter Bold"/>
                <a:cs typeface="Inter Bold"/>
                <a:sym typeface="Inter Bold"/>
              </a:rPr>
              <a:t>KURZUSAINK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3615" y="2095500"/>
            <a:ext cx="16891078" cy="120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12"/>
              </a:lnSpc>
            </a:pPr>
            <a:r>
              <a:rPr lang="en-US" sz="3346" b="1" spc="-10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KÉPZÉSEINKET RUGALMASAN ALAKÍTJUK AZ ADOTT KLUB IGÉNYEIHEZ, DE AZ ALÁBBI </a:t>
            </a:r>
            <a:r>
              <a:rPr lang="hu-HU" sz="3346" b="1" spc="-10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NÉGY</a:t>
            </a:r>
            <a:r>
              <a:rPr lang="en-US" sz="3346" b="1" spc="-100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 KÉPZÉSI FORMA MÁR JÓL BEVÁLT ÉS AJÁNLOTT KIINDULÁSI ALAP: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31955" y="3185445"/>
            <a:ext cx="13580246" cy="24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>
              <a:lnSpc>
                <a:spcPct val="150000"/>
              </a:lnSpc>
              <a:buFont typeface="Arial"/>
              <a:buChar char="•"/>
            </a:pPr>
            <a:r>
              <a:rPr lang="hu-HU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</a:rPr>
              <a:t>1 ALKALMAS ISMERKEDŐ TANFOLYAM – 1 X 60 PERC</a:t>
            </a:r>
            <a:endParaRPr lang="hu-HU" sz="2699" b="1" spc="-80" dirty="0">
              <a:solidFill>
                <a:srgbClr val="8C52FF"/>
              </a:solidFill>
              <a:latin typeface="Verdana Pro Heavy"/>
              <a:ea typeface="Verdana Pro Heavy"/>
              <a:cs typeface="Verdana Pro Heavy"/>
              <a:sym typeface="Verdana Pro Heavy"/>
            </a:endParaRPr>
          </a:p>
          <a:p>
            <a:pPr marL="582927" lvl="1" indent="-291463" algn="l">
              <a:lnSpc>
                <a:spcPct val="150000"/>
              </a:lnSpc>
              <a:buFont typeface="Arial"/>
              <a:buChar char="•"/>
            </a:pPr>
            <a:r>
              <a:rPr lang="en-US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4 ALKALMAS MINIKURZUS</a:t>
            </a:r>
            <a:r>
              <a:rPr lang="hu-HU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 – 8 ÓRA (4 X 2 ÓRA)</a:t>
            </a:r>
          </a:p>
          <a:p>
            <a:pPr marL="582927" lvl="1" indent="-291463" algn="l">
              <a:lnSpc>
                <a:spcPct val="150000"/>
              </a:lnSpc>
              <a:buFont typeface="Arial"/>
              <a:buChar char="•"/>
            </a:pPr>
            <a:r>
              <a:rPr lang="en-US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EGY</a:t>
            </a:r>
            <a:r>
              <a:rPr lang="hu-HU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 </a:t>
            </a:r>
            <a:r>
              <a:rPr lang="en-US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NAPOS </a:t>
            </a:r>
            <a:r>
              <a:rPr lang="hu-HU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INTENZÍV KURZUS – 1 X 4 ÓRA </a:t>
            </a:r>
            <a:endParaRPr lang="hu-HU" sz="2699" spc="-80" dirty="0">
              <a:solidFill>
                <a:srgbClr val="8C52FF"/>
              </a:solidFill>
              <a:latin typeface="Verdana Pro"/>
              <a:ea typeface="Verdana Pro Heavy"/>
              <a:cs typeface="Verdana Pro Heavy"/>
              <a:sym typeface="Verdana Pro"/>
            </a:endParaRPr>
          </a:p>
          <a:p>
            <a:pPr marL="582927" lvl="1" indent="-291463" algn="l">
              <a:lnSpc>
                <a:spcPct val="150000"/>
              </a:lnSpc>
              <a:buFont typeface="Arial"/>
              <a:buChar char="•"/>
            </a:pPr>
            <a:r>
              <a:rPr lang="en-US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HETI RENDSZERESSÉGŰ TANFOLYAM</a:t>
            </a:r>
            <a:r>
              <a:rPr lang="hu-HU" sz="2699" b="1" spc="-80" dirty="0">
                <a:solidFill>
                  <a:srgbClr val="8C52FF"/>
                </a:solidFill>
                <a:latin typeface="Verdana Pro Heavy"/>
                <a:ea typeface="Verdana Pro Heavy"/>
                <a:cs typeface="Verdana Pro Heavy"/>
                <a:sym typeface="Verdana Pro Heavy"/>
              </a:rPr>
              <a:t> – MINDEN HÉTEN 60 PERC</a:t>
            </a:r>
            <a:endParaRPr lang="en-US" sz="2699" spc="-80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17495" y="5863949"/>
            <a:ext cx="11615214" cy="356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8"/>
              </a:lnSpc>
            </a:pPr>
            <a:r>
              <a:rPr lang="en-US" sz="2700" b="1" spc="-81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FONTOS</a:t>
            </a:r>
            <a:r>
              <a:rPr lang="en-US" sz="2700" spc="-81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: HA A KLUBNÁL FELMÉRT IGÉN</a:t>
            </a:r>
            <a:r>
              <a:rPr lang="en-US" sz="2700" u="none" strike="noStrike" spc="-81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YEK MÁST MUTATNAK, EGYEDI KÉPZÉSI FORMÁT IS KIALAKÍTUNK – MIND TÉMÁBAN, MIND IDŐBEOSZTÁSBAN.</a:t>
            </a:r>
          </a:p>
          <a:p>
            <a:pPr algn="l">
              <a:lnSpc>
                <a:spcPts val="4698"/>
              </a:lnSpc>
            </a:pPr>
            <a:endParaRPr lang="en-US" sz="2700" u="none" strike="noStrike" spc="-81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l">
              <a:lnSpc>
                <a:spcPts val="4698"/>
              </a:lnSpc>
            </a:pPr>
            <a:endParaRPr lang="en-US" sz="2700" u="none" strike="noStrike" spc="-81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algn="l">
              <a:lnSpc>
                <a:spcPts val="5832"/>
              </a:lnSpc>
            </a:pPr>
            <a:endParaRPr lang="en-US" sz="2700" u="none" strike="noStrike" spc="-81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89266" y="5853788"/>
            <a:ext cx="11334921" cy="0"/>
          </a:xfrm>
          <a:prstGeom prst="line">
            <a:avLst/>
          </a:prstGeom>
          <a:ln w="47625" cap="flat">
            <a:solidFill>
              <a:srgbClr val="C72A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8" name="AutoShape 8"/>
          <p:cNvSpPr/>
          <p:nvPr/>
        </p:nvSpPr>
        <p:spPr>
          <a:xfrm>
            <a:off x="6189266" y="7778698"/>
            <a:ext cx="11334921" cy="0"/>
          </a:xfrm>
          <a:prstGeom prst="line">
            <a:avLst/>
          </a:prstGeom>
          <a:ln w="47625" cap="flat">
            <a:solidFill>
              <a:srgbClr val="C72A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  <p:sp>
        <p:nvSpPr>
          <p:cNvPr id="9" name="AutoShape 9"/>
          <p:cNvSpPr/>
          <p:nvPr/>
        </p:nvSpPr>
        <p:spPr>
          <a:xfrm>
            <a:off x="6254618" y="3141719"/>
            <a:ext cx="11334921" cy="0"/>
          </a:xfrm>
          <a:prstGeom prst="line">
            <a:avLst/>
          </a:prstGeom>
          <a:ln w="47625" cap="flat">
            <a:solidFill>
              <a:srgbClr val="C72A0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 dirty="0"/>
          </a:p>
        </p:txBody>
      </p:sp>
      <p:sp>
        <p:nvSpPr>
          <p:cNvPr id="10" name="TextBox 10"/>
          <p:cNvSpPr txBox="1"/>
          <p:nvPr/>
        </p:nvSpPr>
        <p:spPr>
          <a:xfrm>
            <a:off x="5417495" y="7645124"/>
            <a:ext cx="13028749" cy="252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32"/>
              </a:lnSpc>
              <a:spcBef>
                <a:spcPct val="0"/>
              </a:spcBef>
            </a:pPr>
            <a:r>
              <a:rPr lang="en-US" sz="2700" b="1" u="none" strike="noStrike" spc="-81" dirty="0">
                <a:solidFill>
                  <a:srgbClr val="8C52FF"/>
                </a:solidFill>
                <a:latin typeface="Verdana Pro Bold"/>
                <a:ea typeface="Verdana Pro Bold"/>
                <a:cs typeface="Verdana Pro Bold"/>
                <a:sym typeface="Verdana Pro Bold"/>
              </a:rPr>
              <a:t>A RÉSZVÉTELI DÍJ MAGÁBAN FOGLALJA:</a:t>
            </a:r>
          </a:p>
          <a:p>
            <a:pPr marL="582930" lvl="1" indent="-291465" algn="l">
              <a:lnSpc>
                <a:spcPct val="150000"/>
              </a:lnSpc>
              <a:buFont typeface="Arial"/>
              <a:buChar char="•"/>
            </a:pPr>
            <a:r>
              <a:rPr lang="en-US" sz="2700" u="none" strike="noStrike" spc="-81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A KÉPZÉSI ANYAGOKAT</a:t>
            </a:r>
            <a:r>
              <a:rPr lang="hu-HU" sz="2700" u="none" strike="noStrike" spc="-81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DIGITÁLIS ÉS NYOMTATOTT FORMÁBAN</a:t>
            </a:r>
            <a:endParaRPr lang="en-US" sz="2700" u="none" strike="noStrike" spc="-81" dirty="0">
              <a:solidFill>
                <a:srgbClr val="8C52FF"/>
              </a:solidFill>
              <a:latin typeface="Verdana Pro"/>
              <a:ea typeface="Verdana Pro"/>
              <a:cs typeface="Verdana Pro"/>
              <a:sym typeface="Verdana Pro"/>
            </a:endParaRPr>
          </a:p>
          <a:p>
            <a:pPr marL="582930" lvl="1" indent="-291465" algn="l">
              <a:lnSpc>
                <a:spcPct val="150000"/>
              </a:lnSpc>
              <a:buFont typeface="Arial"/>
              <a:buChar char="•"/>
            </a:pPr>
            <a:r>
              <a:rPr lang="en-US" sz="2700" u="none" strike="noStrike" spc="-81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 OKTATÁSI ESZKÖZÖK, KIVETÍTÉS BIZTOSÍTÁSÁT SZÜKSÉG ESETÉN</a:t>
            </a:r>
          </a:p>
          <a:p>
            <a:pPr marL="582930" lvl="1" indent="-291465" algn="l">
              <a:lnSpc>
                <a:spcPct val="150000"/>
              </a:lnSpc>
              <a:buFont typeface="Arial"/>
              <a:buChar char="•"/>
            </a:pPr>
            <a:r>
              <a:rPr lang="en-US" sz="2700" u="none" strike="noStrike" spc="-81" dirty="0">
                <a:solidFill>
                  <a:srgbClr val="8C52FF"/>
                </a:solidFill>
                <a:latin typeface="Verdana Pro"/>
                <a:ea typeface="Verdana Pro"/>
                <a:cs typeface="Verdana Pro"/>
                <a:sym typeface="Verdana Pro"/>
              </a:rPr>
              <a:t>SEGÍTŐK JELENLÉTÉT AZ ÓRÁKON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869</Words>
  <Application>Microsoft Office PowerPoint</Application>
  <PresentationFormat>Egyéni</PresentationFormat>
  <Paragraphs>154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2" baseType="lpstr">
      <vt:lpstr>Inter Bold</vt:lpstr>
      <vt:lpstr>Arial</vt:lpstr>
      <vt:lpstr>Verdana Pro Heavy</vt:lpstr>
      <vt:lpstr>Calibri</vt:lpstr>
      <vt:lpstr>Aptos</vt:lpstr>
      <vt:lpstr>Verdana Pro</vt:lpstr>
      <vt:lpstr>Verdana Pro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Képernyő Klub Prezentáció</dc:title>
  <dc:creator>David</dc:creator>
  <cp:lastModifiedBy>Fülöp Dávid</cp:lastModifiedBy>
  <cp:revision>13</cp:revision>
  <dcterms:created xsi:type="dcterms:W3CDTF">2006-08-16T00:00:00Z</dcterms:created>
  <dcterms:modified xsi:type="dcterms:W3CDTF">2025-06-11T10:39:44Z</dcterms:modified>
  <dc:identifier>DAGkK1-26cc</dc:identifier>
</cp:coreProperties>
</file>