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664" r:id="rId3"/>
    <p:sldMasterId id="214748367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261" r:id="rId7"/>
    <p:sldId id="266" r:id="rId8"/>
    <p:sldId id="270" r:id="rId9"/>
    <p:sldId id="267" r:id="rId10"/>
    <p:sldId id="269" r:id="rId11"/>
    <p:sldId id="272" r:id="rId12"/>
    <p:sldId id="271" r:id="rId13"/>
    <p:sldId id="263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37C"/>
    <a:srgbClr val="98163A"/>
    <a:srgbClr val="03A5CF"/>
    <a:srgbClr val="A0D9F7"/>
    <a:srgbClr val="12326E"/>
    <a:srgbClr val="10AE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67094AD-7779-4374-8573-F27BAD101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5EAC3D6-F9DB-467D-954E-F5DCF208B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53DCB-78C4-482D-A857-7787DE7B0D54}" type="datetimeFigureOut">
              <a:rPr lang="hu-HU" smtClean="0"/>
              <a:t>2025. 05. 29.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7BBDBA-E367-45ED-8053-C95CD00E2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51A86FC-005C-49DA-9BED-140129D124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FF0B4-9BD6-4EE4-BD17-A7787D690D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02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702D9-6662-4481-B36F-AA41D8CC31C0}" type="datetimeFigureOut">
              <a:rPr lang="hu-HU" smtClean="0"/>
              <a:t>2025. 05. 29.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B96ED-2674-4079-95E5-521768410A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21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zöld">
    <p:bg>
      <p:bgPr>
        <a:solidFill>
          <a:srgbClr val="981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7BD6AEB-138C-4C81-BB25-A0F7F5B91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868362"/>
            <a:ext cx="728662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3602038"/>
            <a:ext cx="7286625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0" y="4009407"/>
            <a:ext cx="7286625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  <p:pic>
        <p:nvPicPr>
          <p:cNvPr id="16" name="Kép 15" descr="A képen szöveg látható&#10;&#10;Automatikusan generált leírás">
            <a:extLst>
              <a:ext uri="{FF2B5EF4-FFF2-40B4-BE49-F238E27FC236}">
                <a16:creationId xmlns:a16="http://schemas.microsoft.com/office/drawing/2014/main" id="{30F64F44-C71E-4CF1-9EE9-C4B0D6B5D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4" y="5002051"/>
            <a:ext cx="3393536" cy="130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66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7BD6AEB-138C-4C81-BB25-A0F7F5B91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84963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1755285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ép helye 21">
            <a:extLst>
              <a:ext uri="{FF2B5EF4-FFF2-40B4-BE49-F238E27FC236}">
                <a16:creationId xmlns:a16="http://schemas.microsoft.com/office/drawing/2014/main" id="{649BE1AD-D0D3-429D-B118-E6B9157CB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0004" y="0"/>
            <a:ext cx="6431996" cy="685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/>
            </a:lvl1pPr>
          </a:lstStyle>
          <a:p>
            <a:r>
              <a:rPr lang="hu-HU" dirty="0"/>
              <a:t>Címdia képpel</a:t>
            </a:r>
            <a:br>
              <a:rPr lang="hu-HU" dirty="0"/>
            </a:br>
            <a:r>
              <a:rPr lang="hu-HU" dirty="0"/>
              <a:t>Kép beszúrásához kattintson az ikonra!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C12C648-5EDF-4161-A758-3C3AE1A379A4}"/>
              </a:ext>
            </a:extLst>
          </p:cNvPr>
          <p:cNvSpPr/>
          <p:nvPr userDrawn="1"/>
        </p:nvSpPr>
        <p:spPr>
          <a:xfrm>
            <a:off x="0" y="0"/>
            <a:ext cx="5760004" cy="6858000"/>
          </a:xfrm>
          <a:prstGeom prst="rect">
            <a:avLst/>
          </a:prstGeom>
          <a:solidFill>
            <a:srgbClr val="12326E"/>
          </a:solidFill>
          <a:ln>
            <a:noFill/>
          </a:ln>
          <a:effectLst>
            <a:glow rad="381000">
              <a:schemeClr val="tx1">
                <a:alpha val="1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2F030D6-EB07-4799-8917-0F417E2B5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868362"/>
            <a:ext cx="367754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7B94807C-A4B2-46F7-8959-F2CB200B038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500" y="3602038"/>
            <a:ext cx="3677547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EE43D6B-0755-4798-80AB-34868BAB07E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0" y="4009407"/>
            <a:ext cx="3677547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6FB17759-27C2-4FEC-B735-B7B406E58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904278"/>
            <a:ext cx="1008000" cy="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1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51D77A3-B78C-404E-A560-929080AC5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Szakasz 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4570413"/>
            <a:ext cx="9972674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A0D9F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Rövid leírás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64305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ézet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41945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Idézet beszúrása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5904278"/>
            <a:ext cx="9972674" cy="4330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rgbClr val="A0D9F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Idézet forrása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A7C514C2-7024-42A8-880A-BF51EBEACC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9075" y="403225"/>
            <a:ext cx="947737" cy="903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5000" dirty="0">
                <a:solidFill>
                  <a:srgbClr val="A0D9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5000" dirty="0">
              <a:solidFill>
                <a:srgbClr val="A0D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482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zer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38312"/>
            <a:ext cx="9972675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123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42455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hasá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123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299C51-5F57-4E0B-8C17-5D2D1DAC7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8324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62669459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123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1524" y="0"/>
            <a:ext cx="431864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ikonra!</a:t>
            </a: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5662196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A9BA71D3-8DF6-4D50-933F-577C15813C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" y="1738312"/>
            <a:ext cx="5662195" cy="484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79981833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12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76017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Egy nagy kép</a:t>
            </a:r>
            <a:br>
              <a:rPr lang="hu-HU" dirty="0"/>
            </a:br>
            <a:r>
              <a:rPr lang="hu-HU" dirty="0" err="1"/>
              <a:t>Kép</a:t>
            </a:r>
            <a:r>
              <a:rPr lang="hu-HU" dirty="0"/>
              <a:t> beszúrásához kattintson az ikonra!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764B312C-AEFC-4B3E-B03A-9BF48433B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66726"/>
            <a:ext cx="5524500" cy="25812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cap="small" baseline="0">
                <a:solidFill>
                  <a:schemeClr val="bg1"/>
                </a:solidFill>
                <a:highlight>
                  <a:srgbClr val="12326E"/>
                </a:highlight>
              </a:defRPr>
            </a:lvl1pPr>
          </a:lstStyle>
          <a:p>
            <a:r>
              <a:rPr lang="hu-HU" dirty="0"/>
              <a:t>KIEMELT SZÖVEG #1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DD9875AC-66FD-41CD-BBB8-E8357D6EE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810000"/>
            <a:ext cx="5524500" cy="25812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cap="small" baseline="0">
                <a:solidFill>
                  <a:srgbClr val="12326E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hu-HU" dirty="0"/>
              <a:t>KIEMELT SZÖVEG #2</a:t>
            </a:r>
          </a:p>
        </p:txBody>
      </p:sp>
    </p:spTree>
    <p:extLst>
      <p:ext uri="{BB962C8B-B14F-4D97-AF65-F5344CB8AC3E}">
        <p14:creationId xmlns:p14="http://schemas.microsoft.com/office/powerpoint/2010/main" val="549315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">
    <p:bg>
      <p:bgPr>
        <a:solidFill>
          <a:srgbClr val="123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email cím</a:t>
            </a:r>
          </a:p>
          <a:p>
            <a:pPr lvl="0"/>
            <a:r>
              <a:rPr lang="hu-HU" dirty="0"/>
              <a:t>telefonszám</a:t>
            </a:r>
          </a:p>
          <a:p>
            <a:pPr lvl="0"/>
            <a:r>
              <a:rPr lang="hu-HU" dirty="0"/>
              <a:t>honlap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ABAE27F-D509-493B-BC89-D87339772F32}"/>
              </a:ext>
            </a:extLst>
          </p:cNvPr>
          <p:cNvSpPr txBox="1"/>
          <p:nvPr userDrawn="1"/>
        </p:nvSpPr>
        <p:spPr>
          <a:xfrm>
            <a:off x="571500" y="2548076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402115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4118D8A2-3ED0-40F1-A33D-FC195C7AC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84963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D8BF4E6E-8CA3-4AFA-AA50-5078DD2905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D955A648-D5D6-42BF-A4AA-67E699B9CC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5488939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 - zö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ép helye 21">
            <a:extLst>
              <a:ext uri="{FF2B5EF4-FFF2-40B4-BE49-F238E27FC236}">
                <a16:creationId xmlns:a16="http://schemas.microsoft.com/office/drawing/2014/main" id="{649BE1AD-D0D3-429D-B118-E6B9157CB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0004" y="0"/>
            <a:ext cx="6431996" cy="685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/>
            </a:lvl1pPr>
          </a:lstStyle>
          <a:p>
            <a:r>
              <a:rPr lang="hu-HU" dirty="0"/>
              <a:t>Címdia képpel</a:t>
            </a:r>
            <a:br>
              <a:rPr lang="hu-HU" dirty="0"/>
            </a:br>
            <a:r>
              <a:rPr lang="hu-HU" dirty="0"/>
              <a:t>Kép beszúrásához kattintson az ikonra!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C12C648-5EDF-4161-A758-3C3AE1A379A4}"/>
              </a:ext>
            </a:extLst>
          </p:cNvPr>
          <p:cNvSpPr/>
          <p:nvPr userDrawn="1"/>
        </p:nvSpPr>
        <p:spPr>
          <a:xfrm>
            <a:off x="0" y="0"/>
            <a:ext cx="5760004" cy="6858000"/>
          </a:xfrm>
          <a:prstGeom prst="rect">
            <a:avLst/>
          </a:prstGeom>
          <a:solidFill>
            <a:srgbClr val="98163A"/>
          </a:solidFill>
          <a:ln>
            <a:noFill/>
          </a:ln>
          <a:effectLst>
            <a:glow rad="381000">
              <a:schemeClr val="tx1">
                <a:alpha val="1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A képen szöveg látható&#10;&#10;Automatikusan generált leírás">
            <a:extLst>
              <a:ext uri="{FF2B5EF4-FFF2-40B4-BE49-F238E27FC236}">
                <a16:creationId xmlns:a16="http://schemas.microsoft.com/office/drawing/2014/main" id="{141B10CF-E7D6-44A7-9B56-8D3F54191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03663"/>
            <a:ext cx="1596666" cy="612185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54C2C75E-3C2C-AF57-003C-9A4D0A6D8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868362"/>
            <a:ext cx="455631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D937F019-DA69-E06E-E876-E28C365B12C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500" y="3602038"/>
            <a:ext cx="4556312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5FF32968-DD86-31F6-1150-872BEE698A2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0" y="4009407"/>
            <a:ext cx="4556312" cy="1535553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3632430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ép helye 21">
            <a:extLst>
              <a:ext uri="{FF2B5EF4-FFF2-40B4-BE49-F238E27FC236}">
                <a16:creationId xmlns:a16="http://schemas.microsoft.com/office/drawing/2014/main" id="{649BE1AD-D0D3-429D-B118-E6B9157CB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0004" y="0"/>
            <a:ext cx="6431996" cy="685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/>
            </a:lvl1pPr>
          </a:lstStyle>
          <a:p>
            <a:r>
              <a:rPr lang="hu-HU" dirty="0"/>
              <a:t>Címdia képpel</a:t>
            </a:r>
            <a:br>
              <a:rPr lang="hu-HU" dirty="0"/>
            </a:br>
            <a:r>
              <a:rPr lang="hu-HU" dirty="0"/>
              <a:t>Kép beszúrásához kattintson az ikonra!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C12C648-5EDF-4161-A758-3C3AE1A379A4}"/>
              </a:ext>
            </a:extLst>
          </p:cNvPr>
          <p:cNvSpPr/>
          <p:nvPr userDrawn="1"/>
        </p:nvSpPr>
        <p:spPr>
          <a:xfrm>
            <a:off x="0" y="0"/>
            <a:ext cx="5760004" cy="6858000"/>
          </a:xfrm>
          <a:prstGeom prst="rect">
            <a:avLst/>
          </a:prstGeom>
          <a:solidFill>
            <a:srgbClr val="A0D9F7"/>
          </a:solidFill>
          <a:ln>
            <a:noFill/>
          </a:ln>
          <a:effectLst>
            <a:glow rad="381000">
              <a:schemeClr val="tx1">
                <a:alpha val="1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2F030D6-EB07-4799-8917-0F417E2B5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367754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7B94807C-A4B2-46F7-8959-F2CB200B038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501" y="3602038"/>
            <a:ext cx="3677547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EE43D6B-0755-4798-80AB-34868BAB07E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1" y="4009407"/>
            <a:ext cx="3677547" cy="1535553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FB17759-27C2-4FEC-B735-B7B406E58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904278"/>
            <a:ext cx="1008000" cy="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03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51D77A3-B78C-404E-A560-929080AC5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Szakasz 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4570413"/>
            <a:ext cx="9972674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Rövid leírás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652478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ézet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41945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Idézet beszúrása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5904278"/>
            <a:ext cx="9972674" cy="4330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Idézet forrása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A7C514C2-7024-42A8-880A-BF51EBEACC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9075" y="403225"/>
            <a:ext cx="947737" cy="903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82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zerű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38312"/>
            <a:ext cx="9972675" cy="4843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A0D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84775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hasábos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A0D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299C51-5F57-4E0B-8C17-5D2D1DAC7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8324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8753102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A0D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1524" y="0"/>
            <a:ext cx="431864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ikonra!</a:t>
            </a: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5662196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A9BA71D3-8DF6-4D50-933F-577C15813C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" y="1738312"/>
            <a:ext cx="5662195" cy="484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1563557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- világosk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2">
            <a:extLst>
              <a:ext uri="{FF2B5EF4-FFF2-40B4-BE49-F238E27FC236}">
                <a16:creationId xmlns:a16="http://schemas.microsoft.com/office/drawing/2014/main" id="{C0B96C0D-4F1B-4275-BEF8-B2EBB59AE84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76017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Egy nagy kép</a:t>
            </a:r>
            <a:br>
              <a:rPr lang="hu-HU" dirty="0"/>
            </a:br>
            <a:r>
              <a:rPr lang="hu-HU" dirty="0" err="1"/>
              <a:t>Kép</a:t>
            </a:r>
            <a:r>
              <a:rPr lang="hu-HU" dirty="0"/>
              <a:t> beszúrásához kattintson az ikonra!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A0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212B9193-B799-4D08-B2B8-DDAD3A073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66726"/>
            <a:ext cx="5524500" cy="25812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cap="small" baseline="0">
                <a:solidFill>
                  <a:schemeClr val="bg1"/>
                </a:solidFill>
                <a:highlight>
                  <a:srgbClr val="A0D9F7"/>
                </a:highlight>
              </a:defRPr>
            </a:lvl1pPr>
          </a:lstStyle>
          <a:p>
            <a:r>
              <a:rPr lang="hu-HU" dirty="0"/>
              <a:t>KIEMELT SZÖVEG #1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97E71C01-2296-47E8-9CB6-4FEE2C5B8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810000"/>
            <a:ext cx="5524500" cy="25812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cap="small" baseline="0">
                <a:solidFill>
                  <a:srgbClr val="A0D9F7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hu-HU" dirty="0"/>
              <a:t>KIEMELT SZÖVEG #2</a:t>
            </a:r>
          </a:p>
        </p:txBody>
      </p:sp>
    </p:spTree>
    <p:extLst>
      <p:ext uri="{BB962C8B-B14F-4D97-AF65-F5344CB8AC3E}">
        <p14:creationId xmlns:p14="http://schemas.microsoft.com/office/powerpoint/2010/main" val="634534726"/>
      </p:ext>
    </p:extLst>
  </p:cSld>
  <p:clrMapOvr>
    <a:masterClrMapping/>
  </p:clrMapOvr>
  <p:transition>
    <p:fade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- világoskék">
    <p:bg>
      <p:bgPr>
        <a:solidFill>
          <a:srgbClr val="A0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5" name="Alcím 2">
            <a:extLst>
              <a:ext uri="{FF2B5EF4-FFF2-40B4-BE49-F238E27FC236}">
                <a16:creationId xmlns:a16="http://schemas.microsoft.com/office/drawing/2014/main" id="{F5A90FAE-3700-4880-B5BE-FFB6EED22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63BAE6C1-0E49-45FF-9566-F737407FF3E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0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email cím</a:t>
            </a:r>
          </a:p>
          <a:p>
            <a:pPr lvl="0"/>
            <a:r>
              <a:rPr lang="hu-HU" dirty="0"/>
              <a:t>telefonszám</a:t>
            </a:r>
          </a:p>
          <a:p>
            <a:pPr lvl="0"/>
            <a:r>
              <a:rPr lang="hu-HU" dirty="0"/>
              <a:t>honlap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97DE88B-BEAA-49A7-85EB-B73350F956F7}"/>
              </a:ext>
            </a:extLst>
          </p:cNvPr>
          <p:cNvSpPr txBox="1"/>
          <p:nvPr userDrawn="1"/>
        </p:nvSpPr>
        <p:spPr>
          <a:xfrm>
            <a:off x="571500" y="2548076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12326E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5964480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547AAF71-5418-49A9-A803-4064220F9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84963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4DC63135-2B89-4881-9BE0-B146F3ABE0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B95368B1-4094-443C-8269-E8AE07F14C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5277330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ép helye 21">
            <a:extLst>
              <a:ext uri="{FF2B5EF4-FFF2-40B4-BE49-F238E27FC236}">
                <a16:creationId xmlns:a16="http://schemas.microsoft.com/office/drawing/2014/main" id="{649BE1AD-D0D3-429D-B118-E6B9157CB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60004" y="0"/>
            <a:ext cx="6431996" cy="6858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0"/>
            </a:lvl1pPr>
          </a:lstStyle>
          <a:p>
            <a:r>
              <a:rPr lang="hu-HU" dirty="0"/>
              <a:t>Címdia képpel</a:t>
            </a:r>
            <a:br>
              <a:rPr lang="hu-HU" dirty="0"/>
            </a:br>
            <a:r>
              <a:rPr lang="hu-HU" dirty="0"/>
              <a:t>Kép beszúrásához kattintson az ikonra!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C12C648-5EDF-4161-A758-3C3AE1A379A4}"/>
              </a:ext>
            </a:extLst>
          </p:cNvPr>
          <p:cNvSpPr/>
          <p:nvPr userDrawn="1"/>
        </p:nvSpPr>
        <p:spPr>
          <a:xfrm>
            <a:off x="0" y="0"/>
            <a:ext cx="5760004" cy="6858000"/>
          </a:xfrm>
          <a:prstGeom prst="rect">
            <a:avLst/>
          </a:prstGeom>
          <a:solidFill>
            <a:srgbClr val="D2B37C"/>
          </a:solidFill>
          <a:ln>
            <a:noFill/>
          </a:ln>
          <a:effectLst>
            <a:glow rad="381000">
              <a:schemeClr val="tx1">
                <a:alpha val="1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62F030D6-EB07-4799-8917-0F417E2B5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868362"/>
            <a:ext cx="367754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7B94807C-A4B2-46F7-8959-F2CB200B038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501" y="3602038"/>
            <a:ext cx="3677547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CEE43D6B-0755-4798-80AB-34868BAB07E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1" y="4009407"/>
            <a:ext cx="3677547" cy="1535553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dátum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FB17759-27C2-4FEC-B735-B7B406E58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904278"/>
            <a:ext cx="1008000" cy="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18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 - zöld">
    <p:bg>
      <p:bgPr>
        <a:solidFill>
          <a:srgbClr val="981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Szakasz 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4570413"/>
            <a:ext cx="9972674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B37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Rövid leírás szerkesztése</a:t>
            </a:r>
          </a:p>
        </p:txBody>
      </p:sp>
      <p:pic>
        <p:nvPicPr>
          <p:cNvPr id="11" name="Tartalom helye 4">
            <a:extLst>
              <a:ext uri="{FF2B5EF4-FFF2-40B4-BE49-F238E27FC236}">
                <a16:creationId xmlns:a16="http://schemas.microsoft.com/office/drawing/2014/main" id="{E9D7DA98-2052-4159-BF5D-7B11BB9CD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4"/>
          <a:stretch/>
        </p:blipFill>
        <p:spPr>
          <a:xfrm>
            <a:off x="8951999" y="358088"/>
            <a:ext cx="3240001" cy="50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27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51D77A3-B78C-404E-A560-929080AC5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Szakasz 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4570413"/>
            <a:ext cx="9972674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Rövid leírás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5899686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ézet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41945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12326E"/>
                </a:solidFill>
              </a:defRPr>
            </a:lvl1pPr>
          </a:lstStyle>
          <a:p>
            <a:r>
              <a:rPr lang="hu-HU" dirty="0"/>
              <a:t>Idézet beszúrása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5904278"/>
            <a:ext cx="9972674" cy="4330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Idézet forrása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A7C514C2-7024-42A8-880A-BF51EBEACC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9075" y="403225"/>
            <a:ext cx="947737" cy="903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843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zerű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38312"/>
            <a:ext cx="9972675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D2B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55391"/>
      </p:ext>
    </p:extLst>
  </p:cSld>
  <p:clrMapOvr>
    <a:masterClrMapping/>
  </p:clrMapOvr>
  <p:transition>
    <p:fade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hasábos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D2B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299C51-5F57-4E0B-8C17-5D2D1DAC7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8324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62146716"/>
      </p:ext>
    </p:extLst>
  </p:cSld>
  <p:clrMapOvr>
    <a:masterClrMapping/>
  </p:clrMapOvr>
  <p:transition>
    <p:fade/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"/>
            <a:ext cx="5662196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D2B3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A9BA71D3-8DF6-4D50-933F-577C15813C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" y="1738312"/>
            <a:ext cx="5662195" cy="484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Kép helye 2">
            <a:extLst>
              <a:ext uri="{FF2B5EF4-FFF2-40B4-BE49-F238E27FC236}">
                <a16:creationId xmlns:a16="http://schemas.microsoft.com/office/drawing/2014/main" id="{E697D57A-F2BF-46C0-8F97-E25C83545AA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1524" y="0"/>
            <a:ext cx="431864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ikonra!</a:t>
            </a:r>
          </a:p>
        </p:txBody>
      </p:sp>
    </p:spTree>
    <p:extLst>
      <p:ext uri="{BB962C8B-B14F-4D97-AF65-F5344CB8AC3E}">
        <p14:creationId xmlns:p14="http://schemas.microsoft.com/office/powerpoint/2010/main" val="348965852"/>
      </p:ext>
    </p:extLst>
  </p:cSld>
  <p:clrMapOvr>
    <a:masterClrMapping/>
  </p:clrMapOvr>
  <p:transition>
    <p:fade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- ar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2">
            <a:extLst>
              <a:ext uri="{FF2B5EF4-FFF2-40B4-BE49-F238E27FC236}">
                <a16:creationId xmlns:a16="http://schemas.microsoft.com/office/drawing/2014/main" id="{22C00D0B-C0CD-4265-B049-C487C70B5A8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76017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Egy nagy kép</a:t>
            </a:r>
            <a:br>
              <a:rPr lang="hu-HU" dirty="0"/>
            </a:br>
            <a:r>
              <a:rPr lang="hu-HU" dirty="0" err="1"/>
              <a:t>Kép</a:t>
            </a:r>
            <a:r>
              <a:rPr lang="hu-HU" dirty="0"/>
              <a:t> beszúrásához kattintson az ikonra!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D2B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C7889CC9-D81A-4CE4-89B5-FB8E8C94E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66726"/>
            <a:ext cx="5524500" cy="25812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cap="small" baseline="0">
                <a:solidFill>
                  <a:schemeClr val="bg1"/>
                </a:solidFill>
                <a:highlight>
                  <a:srgbClr val="D2B37C"/>
                </a:highlight>
              </a:defRPr>
            </a:lvl1pPr>
          </a:lstStyle>
          <a:p>
            <a:r>
              <a:rPr lang="hu-HU" dirty="0"/>
              <a:t>KIEMELT SZÖVEG #1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149283EC-F7E2-470B-B3EA-F260407FD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810000"/>
            <a:ext cx="5524500" cy="25812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cap="small" baseline="0">
                <a:solidFill>
                  <a:srgbClr val="D2B37C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hu-HU" dirty="0"/>
              <a:t>KIEMELT SZÖVEG #2</a:t>
            </a:r>
          </a:p>
        </p:txBody>
      </p:sp>
    </p:spTree>
    <p:extLst>
      <p:ext uri="{BB962C8B-B14F-4D97-AF65-F5344CB8AC3E}">
        <p14:creationId xmlns:p14="http://schemas.microsoft.com/office/powerpoint/2010/main" val="218023523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- arany">
    <p:bg>
      <p:bgPr>
        <a:solidFill>
          <a:srgbClr val="D2B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3602038"/>
            <a:ext cx="8496300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rgbClr val="12326E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77D9A3F-59F1-4860-AF1D-40394C257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6" y="4975401"/>
            <a:ext cx="2152616" cy="1272001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0" y="4009407"/>
            <a:ext cx="8496300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232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email cím</a:t>
            </a:r>
          </a:p>
          <a:p>
            <a:pPr lvl="0"/>
            <a:r>
              <a:rPr lang="hu-HU" dirty="0"/>
              <a:t>telefonszám</a:t>
            </a:r>
          </a:p>
          <a:p>
            <a:pPr lvl="0"/>
            <a:r>
              <a:rPr lang="hu-HU" dirty="0"/>
              <a:t>honlap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14C064C-B7FA-495C-BA2E-A8719ED8C22B}"/>
              </a:ext>
            </a:extLst>
          </p:cNvPr>
          <p:cNvSpPr txBox="1"/>
          <p:nvPr userDrawn="1"/>
        </p:nvSpPr>
        <p:spPr>
          <a:xfrm>
            <a:off x="571500" y="2548076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12326E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306615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ézet - zöld">
    <p:bg>
      <p:bgPr>
        <a:solidFill>
          <a:srgbClr val="981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3046E4F-367A-46F7-BDE7-346F4B764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BB0268-1D7B-40E0-9534-EEEF7B77E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09738"/>
            <a:ext cx="9972674" cy="41945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Idézet beszúrása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F0CF4A-6700-4BBA-ACF2-CAD561E198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5904278"/>
            <a:ext cx="9972674" cy="4330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1">
                <a:solidFill>
                  <a:srgbClr val="D2B37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Idézet forrása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A7C514C2-7024-42A8-880A-BF51EBEACC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9075" y="403225"/>
            <a:ext cx="947737" cy="903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5000" dirty="0">
                <a:solidFill>
                  <a:srgbClr val="D2B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5000" dirty="0">
              <a:solidFill>
                <a:srgbClr val="D2B3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768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szerű - zö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981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38312"/>
            <a:ext cx="9972675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981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50815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hasábos - zö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981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C38229-9FAE-4377-8361-C2432BDE1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0"/>
            <a:ext cx="9972675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A5ABC-CFD2-45F7-8BF3-8FA7668F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981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299C51-5F57-4E0B-8C17-5D2D1DAC7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8324" y="1738312"/>
            <a:ext cx="4895850" cy="484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60511543"/>
      </p:ext>
    </p:extLst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 - zö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5662196" cy="12842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lang="hu-HU" dirty="0"/>
              <a:t>Diacím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981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9C39196E-040E-4CC1-A6E1-671BC54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5613"/>
            <a:ext cx="647700" cy="308598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28DD9A-06F4-4A0A-A883-239DA54D51C0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55BC8A9-6560-433A-A9F2-18DC783A187C}"/>
              </a:ext>
            </a:extLst>
          </p:cNvPr>
          <p:cNvCxnSpPr/>
          <p:nvPr userDrawn="1"/>
        </p:nvCxnSpPr>
        <p:spPr>
          <a:xfrm>
            <a:off x="647700" y="1284288"/>
            <a:ext cx="1447800" cy="0"/>
          </a:xfrm>
          <a:prstGeom prst="line">
            <a:avLst/>
          </a:prstGeom>
          <a:ln w="76200">
            <a:solidFill>
              <a:srgbClr val="981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1524" y="0"/>
            <a:ext cx="431864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ikonra!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A9BA71D3-8DF6-4D50-933F-577C15813C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" y="1738312"/>
            <a:ext cx="5662195" cy="4843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67404269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- zö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ép helye 2">
            <a:extLst>
              <a:ext uri="{FF2B5EF4-FFF2-40B4-BE49-F238E27FC236}">
                <a16:creationId xmlns:a16="http://schemas.microsoft.com/office/drawing/2014/main" id="{0D560E4F-0D43-42ED-8A3F-9218F7BBEC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76017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Egy nagy kép</a:t>
            </a:r>
            <a:br>
              <a:rPr lang="hu-HU" dirty="0"/>
            </a:br>
            <a:r>
              <a:rPr lang="hu-HU" dirty="0" err="1"/>
              <a:t>Kép</a:t>
            </a:r>
            <a:r>
              <a:rPr lang="hu-HU" dirty="0"/>
              <a:t> beszúrásához kattintson az ikonra!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2EB1AC2-EA88-4E9F-BD6C-C694EC1788CF}"/>
              </a:ext>
            </a:extLst>
          </p:cNvPr>
          <p:cNvSpPr/>
          <p:nvPr userDrawn="1"/>
        </p:nvSpPr>
        <p:spPr>
          <a:xfrm>
            <a:off x="10752000" y="0"/>
            <a:ext cx="1440000" cy="6858000"/>
          </a:xfrm>
          <a:prstGeom prst="rect">
            <a:avLst/>
          </a:prstGeom>
          <a:solidFill>
            <a:srgbClr val="981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E176F4-C2C7-4874-B04F-B24B7AD1A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99" y="5904278"/>
            <a:ext cx="1008000" cy="595634"/>
          </a:xfrm>
          <a:prstGeom prst="rect">
            <a:avLst/>
          </a:prstGeom>
        </p:spPr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93866F6D-76F0-4EAD-A1C3-5962A9F21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66726"/>
            <a:ext cx="5524500" cy="25812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 cap="small" baseline="0">
                <a:solidFill>
                  <a:schemeClr val="bg1"/>
                </a:solidFill>
                <a:highlight>
                  <a:srgbClr val="98163A"/>
                </a:highlight>
              </a:defRPr>
            </a:lvl1pPr>
          </a:lstStyle>
          <a:p>
            <a:r>
              <a:rPr lang="hu-HU" dirty="0"/>
              <a:t>KIEMELT SZÖVEG #1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A59D66-8A71-4E07-8BE5-D00334347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810000"/>
            <a:ext cx="5524500" cy="25812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cap="small" baseline="0">
                <a:solidFill>
                  <a:srgbClr val="98163A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hu-HU" dirty="0"/>
              <a:t>KIEMELT SZÖVEG #2</a:t>
            </a:r>
          </a:p>
        </p:txBody>
      </p:sp>
    </p:spTree>
    <p:extLst>
      <p:ext uri="{BB962C8B-B14F-4D97-AF65-F5344CB8AC3E}">
        <p14:creationId xmlns:p14="http://schemas.microsoft.com/office/powerpoint/2010/main" val="22266136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- zöld">
    <p:bg>
      <p:bgPr>
        <a:solidFill>
          <a:srgbClr val="981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71514DE-0EF0-44FB-95BC-4B9CB7426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b="15046"/>
          <a:stretch/>
        </p:blipFill>
        <p:spPr>
          <a:xfrm>
            <a:off x="0" y="386687"/>
            <a:ext cx="7482056" cy="6471313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CFA65957-8B7E-47AD-8A9F-0B27CAF445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1" y="3602038"/>
            <a:ext cx="7315199" cy="39784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hu-HU" sz="2000" b="1" i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Név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0BDA8185-579F-46FF-83FE-EA0C387115A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1501" y="4009407"/>
            <a:ext cx="7315199" cy="1766887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titulus</a:t>
            </a:r>
          </a:p>
          <a:p>
            <a:pPr lvl="0"/>
            <a:r>
              <a:rPr lang="hu-HU" dirty="0"/>
              <a:t>szervezeti egység</a:t>
            </a:r>
          </a:p>
          <a:p>
            <a:pPr lvl="0"/>
            <a:r>
              <a:rPr lang="hu-HU" dirty="0"/>
              <a:t>email cím</a:t>
            </a:r>
          </a:p>
          <a:p>
            <a:pPr lvl="0"/>
            <a:r>
              <a:rPr lang="hu-HU" dirty="0"/>
              <a:t>telefonszám</a:t>
            </a:r>
          </a:p>
          <a:p>
            <a:pPr lvl="0"/>
            <a:r>
              <a:rPr lang="hu-HU" dirty="0"/>
              <a:t>honlap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ABAE27F-D509-493B-BC89-D87339772F32}"/>
              </a:ext>
            </a:extLst>
          </p:cNvPr>
          <p:cNvSpPr txBox="1"/>
          <p:nvPr userDrawn="1"/>
        </p:nvSpPr>
        <p:spPr>
          <a:xfrm>
            <a:off x="571500" y="2548076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Köszönöm a figyelmet!</a:t>
            </a:r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F8B2D33E-88E9-40F1-AB96-F1D72C26A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4" y="5002051"/>
            <a:ext cx="3393536" cy="130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90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24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62" r:id="rId4"/>
    <p:sldLayoutId id="2147483650" r:id="rId5"/>
    <p:sldLayoutId id="2147483659" r:id="rId6"/>
    <p:sldLayoutId id="2147483660" r:id="rId7"/>
    <p:sldLayoutId id="2147483661" r:id="rId8"/>
    <p:sldLayoutId id="2147483658" r:id="rId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32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2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2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2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50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32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2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2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2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4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680" r:id="rId3"/>
    <p:sldLayoutId id="2147483681" r:id="rId4"/>
    <p:sldLayoutId id="2147483668" r:id="rId5"/>
    <p:sldLayoutId id="2147483670" r:id="rId6"/>
    <p:sldLayoutId id="2147483671" r:id="rId7"/>
    <p:sldLayoutId id="2147483672" r:id="rId8"/>
    <p:sldLayoutId id="2147483682" r:id="rId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32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2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2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2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3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2" r:id="rId2"/>
    <p:sldLayoutId id="2147483685" r:id="rId3"/>
    <p:sldLayoutId id="2147483686" r:id="rId4"/>
    <p:sldLayoutId id="2147483674" r:id="rId5"/>
    <p:sldLayoutId id="2147483675" r:id="rId6"/>
    <p:sldLayoutId id="2147483676" r:id="rId7"/>
    <p:sldLayoutId id="2147483677" r:id="rId8"/>
    <p:sldLayoutId id="2147483687" r:id="rId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32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32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232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32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32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9DA1B0-B6F4-4122-A645-D7CECE3B0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868362"/>
            <a:ext cx="8938260" cy="2387600"/>
          </a:xfrm>
        </p:spPr>
        <p:txBody>
          <a:bodyPr/>
          <a:lstStyle/>
          <a:p>
            <a:r>
              <a:rPr lang="hu-HU" dirty="0"/>
              <a:t>Idősek információs pontja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F4D364E-E1F1-4164-B7A4-2A9A3DB1E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Galambos Katalin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D8AE554-B6A0-47C0-AAFF-87F693EA11E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hu-HU" dirty="0"/>
              <a:t>főosztályvezető</a:t>
            </a:r>
          </a:p>
          <a:p>
            <a:pPr lvl="0"/>
            <a:r>
              <a:rPr lang="hu-HU" dirty="0"/>
              <a:t>Szociálpolitikai Főosztály</a:t>
            </a:r>
          </a:p>
          <a:p>
            <a:pPr lvl="0"/>
            <a:r>
              <a:rPr lang="hu-HU" dirty="0"/>
              <a:t>2025. május 12.</a:t>
            </a:r>
          </a:p>
        </p:txBody>
      </p:sp>
    </p:spTree>
    <p:extLst>
      <p:ext uri="{BB962C8B-B14F-4D97-AF65-F5344CB8AC3E}">
        <p14:creationId xmlns:p14="http://schemas.microsoft.com/office/powerpoint/2010/main" val="371672065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>
            <a:extLst>
              <a:ext uri="{FF2B5EF4-FFF2-40B4-BE49-F238E27FC236}">
                <a16:creationId xmlns:a16="http://schemas.microsoft.com/office/drawing/2014/main" id="{52FE78E7-A2E3-40EF-A0B7-0FAD46AC7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Galambos Katalin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7B15B26-6C17-420E-856E-B9A0360D0B9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hu-HU" dirty="0"/>
              <a:t>főosztályvezető</a:t>
            </a:r>
          </a:p>
          <a:p>
            <a:pPr lvl="0"/>
            <a:r>
              <a:rPr lang="hu-HU" dirty="0"/>
              <a:t>Szociálpolitikai Főosztály</a:t>
            </a:r>
          </a:p>
          <a:p>
            <a:pPr lvl="0"/>
            <a:r>
              <a:rPr lang="hu-HU" dirty="0"/>
              <a:t>galambos.katalin@budapest.hu</a:t>
            </a:r>
          </a:p>
          <a:p>
            <a:pPr lvl="0"/>
            <a:r>
              <a:rPr lang="hu-HU" dirty="0"/>
              <a:t>+36-1-999-8138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2686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helye 8" descr="A képen kültéri, Légi fotó, ég, víz látható&#10;&#10;Automatikusan generált leírás">
            <a:extLst>
              <a:ext uri="{FF2B5EF4-FFF2-40B4-BE49-F238E27FC236}">
                <a16:creationId xmlns:a16="http://schemas.microsoft.com/office/drawing/2014/main" id="{973655A0-DC6E-DB56-3E10-CB9DB7253D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r="18735"/>
          <a:stretch>
            <a:fillRect/>
          </a:stretch>
        </p:blipFill>
        <p:spPr/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C71E8F6D-F1B4-4857-AEEB-A543C49EB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06" y="978090"/>
            <a:ext cx="4556312" cy="56724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 Fővárosi idősügyi stratégia</a:t>
            </a:r>
            <a:br>
              <a:rPr lang="hu-HU" dirty="0"/>
            </a:br>
            <a:r>
              <a:rPr lang="hu-HU" dirty="0"/>
              <a:t>2021-2024</a:t>
            </a:r>
          </a:p>
        </p:txBody>
      </p:sp>
      <p:pic>
        <p:nvPicPr>
          <p:cNvPr id="1026" name="Picture 2" descr="Delfin metafora 7. Hálózatosodás - Hetedik világ">
            <a:extLst>
              <a:ext uri="{FF2B5EF4-FFF2-40B4-BE49-F238E27FC236}">
                <a16:creationId xmlns:a16="http://schemas.microsoft.com/office/drawing/2014/main" id="{010756B5-722A-D737-BAB0-2661FF73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6" y="193567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447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helye 2">
            <a:extLst>
              <a:ext uri="{FF2B5EF4-FFF2-40B4-BE49-F238E27FC236}">
                <a16:creationId xmlns:a16="http://schemas.microsoft.com/office/drawing/2014/main" id="{25703A2D-C475-CFD0-1625-8204CEAD64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2" r="412"/>
          <a:stretch/>
        </p:blipFill>
        <p:spPr/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C2A4C250-0A0D-4066-98C0-FD776D7D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IIP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859C0585-FCAE-44DA-9D14-48B2B73E1E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6888" y="1393218"/>
            <a:ext cx="6126480" cy="48434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2022. június 1. </a:t>
            </a:r>
            <a:r>
              <a:rPr lang="hu-HU" sz="2800" dirty="0">
                <a:sym typeface="Wingdings" panose="05000000000000000000" pitchFamily="2" charset="2"/>
              </a:rPr>
              <a:t>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Fővárosi Önkormányzat ügyfélszolgálati szárnya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pilot jelleg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elsődleges cél: információ nyújtás a Fővárosi Önkormányzat, a kerületi önkormányzatok, a civil és az egyházi szervezetek által a Főváros területén nyújtott szociális szolgáltatásokról és ellátásokról. 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CBBB3AFF-CA85-46DE-893F-37FF9C6C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90999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05F7E4-8004-FF69-995B-BB67699F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IIP …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A2642E0-9AB9-E2F5-50C6-9B92ACC1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7" name="Kép helye 6" descr="A képen szöveg, Grafikus tervezés, Betűtípus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86A7845-0474-D6CD-C955-46C4DD9D42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5652"/>
          <a:stretch>
            <a:fillRect/>
          </a:stretch>
        </p:blipFill>
        <p:spPr/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66B0DF26-6BA4-06D8-B3F7-E57FCC1ED01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egy olyan </a:t>
            </a:r>
            <a:r>
              <a:rPr lang="hu-HU" b="1" dirty="0"/>
              <a:t>szociális szolgáltatás </a:t>
            </a:r>
            <a:r>
              <a:rPr lang="hu-HU" dirty="0"/>
              <a:t>időskorú személyek számára, amely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szociális törvényben nem definiált, alacsonyküszöbű szolgáltatás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1232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abban az értelemben, hogy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szolgáltatást nyújtó kollégák nem támasztanak követelményeket az </a:t>
            </a:r>
            <a:r>
              <a:rPr lang="hu-HU" dirty="0" err="1"/>
              <a:t>igénybevevő</a:t>
            </a:r>
            <a:r>
              <a:rPr lang="hu-HU" dirty="0"/>
              <a:t> személyekkel szemben,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szolgáltatás igénybevételének nincs feltétele,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nem szükséges adatokat megadni.</a:t>
            </a:r>
          </a:p>
        </p:txBody>
      </p:sp>
    </p:spTree>
    <p:extLst>
      <p:ext uri="{BB962C8B-B14F-4D97-AF65-F5344CB8AC3E}">
        <p14:creationId xmlns:p14="http://schemas.microsoft.com/office/powerpoint/2010/main" val="7999158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52E15E-402F-C1D7-A0DB-A6733544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1814513"/>
            <a:ext cx="9972674" cy="2852737"/>
          </a:xfrm>
        </p:spPr>
        <p:txBody>
          <a:bodyPr/>
          <a:lstStyle/>
          <a:p>
            <a:pPr algn="ctr"/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„</a:t>
            </a:r>
            <a:r>
              <a:rPr kumimoji="0" lang="hu-HU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Itt kaptam meg azt a segítséget, amire szükségem volt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.”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3B446A-BF80-ACB3-F060-92EF80FCE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8547" y="3856483"/>
            <a:ext cx="9972674" cy="381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(70+ éves Hölgy)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83060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2BF35C-A2A1-6EF5-59E1-93D3E8A8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SZOLGÁLTATÁSOK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013085C-7B4B-4F72-2D7D-87027A50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9" name="Kép helye 8" descr="A képen kávéscsésze, asztali kerámiaáru, bögre, aszt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F19AF80-4CB6-FA35-19BE-966E12361C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5765"/>
          <a:stretch>
            <a:fillRect/>
          </a:stretch>
        </p:blipFill>
        <p:spPr/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D2D680B3-4E06-5DB2-3825-CC1E1094EE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4351" y="1393218"/>
            <a:ext cx="5662195" cy="5190462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információnyújtás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ügyintézésben segítség, nyomtatványok, igénylőlapok kitöltése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álláskeresésben való segítségnyújtás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felhasználási szintű informatikai segítség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fogyatékossági- és pszichiátriai ellátásokkal kapcsolatos kérdések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tájékoztatás idősotthoni elhelyezéssel, lakhatással- szociális ellátásokkal- nyugdíjasházakkal kapcsolatban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közösségi tér, közösségi programok (kézműves foglalkozás, társasjáték klub, kiállítás szervezés) biztosítása idősügyi szervezeteknek, személyeknek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időskori önkéntes tevékenység támogatása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4200" dirty="0"/>
              <a:t>támogató beszélgetés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6605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7D87A6-B0F8-81DE-3B0A-226D80BB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9439274" cy="1284287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STATISZTIKA – 2024. december 31-ig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480DCC1-BF6A-F644-F07A-E0A5DFF5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321D7359-AF43-57B0-88AF-E12C5BC1FC4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47700" y="1632392"/>
            <a:ext cx="9439275" cy="47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208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08EA5-FE1B-E924-3C01-5F5E40E3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/>
              <a:t>STATISZTIKA – 2024. december 31-ig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9EF794F-C51D-3974-DDC5-1E4D51D40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702275"/>
            <a:ext cx="9620250" cy="4815416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767B5EF-90F3-63A3-4C4E-8E79C69B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65482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62AF6B-9D7D-0C28-43D3-04F51CC7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8689458" cy="1284287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TOVÁBBI TERVEZETT  IIP PONTOK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A64D745-8DBF-7B88-E016-11A32D0A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D9A-06F4-4A0A-A883-239DA54D51C0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31FAAA0-8BDB-C264-535B-7E4537437F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05495"/>
            <a:ext cx="4277188" cy="427526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hu-H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Gazdagréti nyugdíjasház XI. kerület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IV. kerületi Önkormányzat Idősügyi Kabinet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XVIII. kerület Egyesített Szociális Intézmény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/>
              <a:t>Rákóczi téri Vásárcsarnok</a:t>
            </a:r>
          </a:p>
          <a:p>
            <a:pPr marL="342900" indent="-342900">
              <a:buFontTx/>
              <a:buChar char="-"/>
            </a:pPr>
            <a:endParaRPr lang="hu-HU" dirty="0"/>
          </a:p>
        </p:txBody>
      </p:sp>
      <p:pic>
        <p:nvPicPr>
          <p:cNvPr id="12" name="Kép helye 9" descr="A képen térkép, szöveg, atlas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D7BA978-EAE0-6196-B44F-1F6F97A64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0" b="1"/>
          <a:stretch/>
        </p:blipFill>
        <p:spPr>
          <a:xfrm>
            <a:off x="743856" y="1634086"/>
            <a:ext cx="4895850" cy="484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5933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lágoskék belső diá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any belső diá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240</Words>
  <Application>Microsoft Office PowerPoint</Application>
  <PresentationFormat>Szélesvásznú</PresentationFormat>
  <Paragraphs>48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Wingdings</vt:lpstr>
      <vt:lpstr>Alapértelmezett</vt:lpstr>
      <vt:lpstr>1_Alapértelmezett</vt:lpstr>
      <vt:lpstr>Világoskék belső diák</vt:lpstr>
      <vt:lpstr>Arany belső diák</vt:lpstr>
      <vt:lpstr>Idősek információs pontja </vt:lpstr>
      <vt:lpstr> Fővárosi idősügyi stratégia 2021-2024</vt:lpstr>
      <vt:lpstr>IIP</vt:lpstr>
      <vt:lpstr>Az IIP …</vt:lpstr>
      <vt:lpstr>„Itt kaptam meg azt a segítséget, amire szükségem volt.”</vt:lpstr>
      <vt:lpstr>SZOLGÁLTATÁSOK</vt:lpstr>
      <vt:lpstr>STATISZTIKA – 2024. december 31-ig</vt:lpstr>
      <vt:lpstr>STATISZTIKA – 2024. december 31-ig</vt:lpstr>
      <vt:lpstr>TOVÁBBI TERVEZETT  IIP PONTOK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Timár Benedek</dc:creator>
  <cp:lastModifiedBy>Ondimané Mucsi Patricia Luca</cp:lastModifiedBy>
  <cp:revision>58</cp:revision>
  <dcterms:created xsi:type="dcterms:W3CDTF">2021-05-07T15:50:57Z</dcterms:created>
  <dcterms:modified xsi:type="dcterms:W3CDTF">2025-05-29T11:55:37Z</dcterms:modified>
</cp:coreProperties>
</file>